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57" r:id="rId3"/>
    <p:sldId id="259" r:id="rId4"/>
    <p:sldId id="260" r:id="rId5"/>
    <p:sldId id="261" r:id="rId6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208" y="96"/>
      </p:cViewPr>
      <p:guideLst>
        <p:guide orient="horz" pos="3119"/>
        <p:guide pos="21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硬臂式助力机械手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7720" y="1955165"/>
            <a:ext cx="5242560" cy="33680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120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硬臂式助力机械手是</a:t>
            </a:r>
            <a:r>
              <a:rPr lang="zh-CN" altLang="en-US" sz="1200">
                <a:solidFill>
                  <a:schemeClr val="tx1"/>
                </a:solidFill>
              </a:rPr>
              <a:t>利用力的平衡原理，通过控制气缸的气压使气缸出力与负载端的重力相等，从而实现升降平衡。在此状态下，只需用手对负载端施加向上或向下的较小作用力，负载端便会随之升降，这就是平衡省力的典型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</a:rPr>
              <a:t>应用。其设有主、次、前共三个回转关节，前回转关节下方连接根据工件与工况信息专门设计的来具，使来具能够在以主关节为轴心的圆形区域内移动。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48716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99198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984240"/>
            <a:ext cx="11455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max500k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g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32815" y="6487795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>
                <a:latin typeface="+mn-ea"/>
                <a:sym typeface="+mn-ea"/>
              </a:rPr>
              <a:t>R1500-2800mm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991350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max1600mm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49681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800163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494905"/>
            <a:ext cx="20110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latin typeface="+mn-ea"/>
                <a:cs typeface="+mn-ea"/>
                <a:sym typeface="+mn-ea"/>
              </a:rPr>
              <a:t>0.5-0.7Mpa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998460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空负载平衡</a:t>
            </a:r>
            <a:r>
              <a:rPr lang="en-US" altLang="zh-CN" sz="1200">
                <a:latin typeface="+mn-ea"/>
                <a:cs typeface="+mn-ea"/>
                <a:sym typeface="+mn-ea"/>
              </a:rPr>
              <a:t>\UP/DN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506460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503285"/>
            <a:ext cx="23139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倒挂移动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倒挂固定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地面立柱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地面小车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9005570"/>
            <a:ext cx="6819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①负载能力的数值包括工件和夹具的总重量</a:t>
            </a: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当您的需求超出以上任一项指标范围，请咨询我们的工程师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586230" y="1678940"/>
            <a:ext cx="738505" cy="622935"/>
            <a:chOff x="4233" y="4291"/>
            <a:chExt cx="1440" cy="1540"/>
          </a:xfrm>
        </p:grpSpPr>
        <p:grpSp>
          <p:nvGrpSpPr>
            <p:cNvPr id="23" name="组合 22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" name="直接箭头连接符 4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连接符 21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4166870" y="2237740"/>
            <a:ext cx="738505" cy="622935"/>
            <a:chOff x="4233" y="4291"/>
            <a:chExt cx="1440" cy="1540"/>
          </a:xfrm>
        </p:grpSpPr>
        <p:grpSp>
          <p:nvGrpSpPr>
            <p:cNvPr id="26" name="组合 25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27" name="弧形 26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箭头连接符 27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5375910" y="2552700"/>
            <a:ext cx="738505" cy="622935"/>
            <a:chOff x="4233" y="4291"/>
            <a:chExt cx="1440" cy="1540"/>
          </a:xfrm>
        </p:grpSpPr>
        <p:grpSp>
          <p:nvGrpSpPr>
            <p:cNvPr id="44" name="组合 43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45" name="弧形 44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6" name="直接箭头连接符 45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47" name="直接连接符 46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>
            <a:off x="1688465" y="1478280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360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248150" y="1995170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330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457190" y="2301875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330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82625" y="22459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主关节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1329055" y="2407920"/>
            <a:ext cx="528320" cy="6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3028950" y="255270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次关节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4643755" y="377888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前关节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3602355" y="2659380"/>
            <a:ext cx="803910" cy="3632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5311140" y="3387725"/>
            <a:ext cx="436880" cy="5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47345" y="348996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主气缸</a:t>
            </a:r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932180" y="3613150"/>
            <a:ext cx="284480" cy="20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硬臂式助力机械手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07255" y="8811260"/>
            <a:ext cx="20415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倒挂固定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地面立柱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地面小车</a:t>
            </a:r>
          </a:p>
        </p:txBody>
      </p:sp>
      <p:grpSp>
        <p:nvGrpSpPr>
          <p:cNvPr id="27" name="组合 26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90905" y="1387475"/>
            <a:ext cx="4826000" cy="3939540"/>
            <a:chOff x="1307" y="1881"/>
            <a:chExt cx="8232" cy="672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07" y="1881"/>
              <a:ext cx="8232" cy="672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10" y="2737"/>
              <a:ext cx="5244" cy="2340"/>
            </a:xfrm>
            <a:prstGeom prst="rect">
              <a:avLst/>
            </a:prstGeom>
          </p:spPr>
        </p:pic>
      </p:grpSp>
      <p:cxnSp>
        <p:nvCxnSpPr>
          <p:cNvPr id="28" name="直接连接符 27"/>
          <p:cNvCxnSpPr/>
          <p:nvPr/>
        </p:nvCxnSpPr>
        <p:spPr>
          <a:xfrm flipV="1">
            <a:off x="5266055" y="1375410"/>
            <a:ext cx="10160" cy="127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642745" y="1334770"/>
            <a:ext cx="10160" cy="127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1650365" y="1487170"/>
            <a:ext cx="3611880" cy="317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3126740" y="114173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4757420" y="2976880"/>
            <a:ext cx="6985" cy="209677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944620" y="3797935"/>
            <a:ext cx="892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升降行程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52905" y="2857500"/>
            <a:ext cx="3908425" cy="2359025"/>
            <a:chOff x="3338" y="4356"/>
            <a:chExt cx="5864" cy="4082"/>
          </a:xfrm>
        </p:grpSpPr>
        <p:sp>
          <p:nvSpPr>
            <p:cNvPr id="34" name="弧形 33"/>
            <p:cNvSpPr/>
            <p:nvPr/>
          </p:nvSpPr>
          <p:spPr>
            <a:xfrm>
              <a:off x="7616" y="4356"/>
              <a:ext cx="1586" cy="4082"/>
            </a:xfrm>
            <a:prstGeom prst="arc">
              <a:avLst>
                <a:gd name="adj1" fmla="val 16849192"/>
                <a:gd name="adj2" fmla="val 4684564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弧形 34"/>
            <p:cNvSpPr/>
            <p:nvPr/>
          </p:nvSpPr>
          <p:spPr>
            <a:xfrm>
              <a:off x="3338" y="4356"/>
              <a:ext cx="1586" cy="4082"/>
            </a:xfrm>
            <a:prstGeom prst="arc">
              <a:avLst>
                <a:gd name="adj1" fmla="val 16849192"/>
                <a:gd name="adj2" fmla="val 4684564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455" y="4544"/>
              <a:ext cx="4304" cy="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484" y="8199"/>
              <a:ext cx="4304" cy="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4717415" y="6649085"/>
            <a:ext cx="1788160" cy="1771650"/>
            <a:chOff x="919" y="9757"/>
            <a:chExt cx="2816" cy="27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5" y="10947"/>
              <a:ext cx="1720" cy="660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8465" y="6647180"/>
            <a:ext cx="3871595" cy="1778000"/>
            <a:chOff x="4376" y="9754"/>
            <a:chExt cx="6097" cy="2800"/>
          </a:xfrm>
        </p:grpSpPr>
        <p:sp>
          <p:nvSpPr>
            <p:cNvPr id="43" name="椭圆 4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400000">
              <a:off x="8205" y="11334"/>
              <a:ext cx="1720" cy="660"/>
            </a:xfrm>
            <a:prstGeom prst="rect">
              <a:avLst/>
            </a:prstGeom>
          </p:spPr>
        </p:pic>
      </p:grpSp>
      <p:sp>
        <p:nvSpPr>
          <p:cNvPr id="54" name="文本框 53"/>
          <p:cNvSpPr txBox="1"/>
          <p:nvPr/>
        </p:nvSpPr>
        <p:spPr>
          <a:xfrm>
            <a:off x="1323975" y="8905875"/>
            <a:ext cx="18491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620385" y="706628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953635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655310" y="653034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066165" y="727964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066165" y="782383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40894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11061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2948305" y="731774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04533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64" name="直接连接符 63"/>
          <p:cNvCxnSpPr>
            <a:endCxn id="62" idx="0"/>
          </p:cNvCxnSpPr>
          <p:nvPr/>
        </p:nvCxnSpPr>
        <p:spPr>
          <a:xfrm>
            <a:off x="2747010" y="655129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48970"/>
            <a:ext cx="6858000" cy="46932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硬臂式助力机械手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03555" y="179578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1287145" y="1363345"/>
            <a:ext cx="440055" cy="521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453380" y="2641600"/>
            <a:ext cx="1116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（可选手拉或电动行走）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 flipV="1">
            <a:off x="4592320" y="2094230"/>
            <a:ext cx="899795" cy="67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436235" y="828675"/>
            <a:ext cx="11163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吊挂工字钢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4578350" y="955675"/>
            <a:ext cx="896620" cy="203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48665" y="3700145"/>
            <a:ext cx="1024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专用夹具</a:t>
            </a:r>
          </a:p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（根据需求专门设计）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587500" y="3150235"/>
            <a:ext cx="848995" cy="641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1775" y="6647180"/>
            <a:ext cx="3668395" cy="1676400"/>
            <a:chOff x="4376" y="9754"/>
            <a:chExt cx="6097" cy="2800"/>
          </a:xfrm>
        </p:grpSpPr>
        <p:sp>
          <p:nvSpPr>
            <p:cNvPr id="13" name="椭圆 1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400000">
              <a:off x="8358" y="11334"/>
              <a:ext cx="1720" cy="660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371475" y="8663940"/>
            <a:ext cx="339217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如图示，服务区域的长度取决于轨道的长度，宽度约为机械手臂展长度的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倍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38835" y="723900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38835" y="778319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225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92392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700655" y="727710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5864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42" name="直接连接符 41"/>
          <p:cNvCxnSpPr>
            <a:endCxn id="24" idx="0"/>
          </p:cNvCxnSpPr>
          <p:nvPr/>
        </p:nvCxnSpPr>
        <p:spPr>
          <a:xfrm>
            <a:off x="2499360" y="651065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7025" y="6138545"/>
            <a:ext cx="2714625" cy="2440940"/>
          </a:xfrm>
          <a:prstGeom prst="rect">
            <a:avLst/>
          </a:prstGeom>
        </p:spPr>
      </p:pic>
      <p:cxnSp>
        <p:nvCxnSpPr>
          <p:cNvPr id="47" name="直接连接符 46"/>
          <p:cNvCxnSpPr/>
          <p:nvPr/>
        </p:nvCxnSpPr>
        <p:spPr>
          <a:xfrm>
            <a:off x="4168140" y="8545830"/>
            <a:ext cx="260604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6316980" y="6351270"/>
            <a:ext cx="0" cy="220218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5474970" y="7614285"/>
            <a:ext cx="902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钢构下沿高度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安装高度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图示安装高度以吊挂工字钢的下沿为测量基准，通常在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3500-4200mm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之间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533463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" y="5419725"/>
            <a:ext cx="3470910" cy="405257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6770" y="1062990"/>
            <a:ext cx="3519170" cy="34283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655" y="1005205"/>
            <a:ext cx="2795905" cy="3486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硬臂式助力机械手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58130" y="3239135"/>
            <a:ext cx="14452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（可调整作业位置，作业时须伸出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4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个支撑脚并调平）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565650" y="3460115"/>
            <a:ext cx="828675" cy="4438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53845" y="3801110"/>
            <a:ext cx="1194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地面锚栓固定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908050" y="4001135"/>
            <a:ext cx="645795" cy="2076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高度空间需求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对安装或使用的空间高度需求通常为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3000-4000mm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地面小车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-63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地面立柱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635" y="5057140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倒挂固定</a:t>
            </a:r>
          </a:p>
        </p:txBody>
      </p:sp>
      <p:sp>
        <p:nvSpPr>
          <p:cNvPr id="29" name="矩形 28"/>
          <p:cNvSpPr/>
          <p:nvPr/>
        </p:nvSpPr>
        <p:spPr>
          <a:xfrm>
            <a:off x="560832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8580" y="6017895"/>
            <a:ext cx="14859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吊挂连接件（示意）</a:t>
            </a:r>
          </a:p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——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用于主机与顶棚承重构件之间的过渡连接（非标设计）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468755" y="5883275"/>
            <a:ext cx="877570" cy="354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4397375" y="5395595"/>
            <a:ext cx="1788160" cy="1771650"/>
            <a:chOff x="919" y="9757"/>
            <a:chExt cx="2816" cy="27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5" y="10947"/>
              <a:ext cx="1720" cy="660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5" name="直接箭头连接符 54"/>
          <p:cNvCxnSpPr/>
          <p:nvPr/>
        </p:nvCxnSpPr>
        <p:spPr>
          <a:xfrm flipV="1">
            <a:off x="5300345" y="581279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633595" y="499745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335270" y="527685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180840" y="728472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如图示，这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种形式的服务区域是以主机主关节为中心的环形区域，外圆半径通常为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2000-2800mm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PBF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硬臂式助力机械手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03555" y="1216025"/>
            <a:ext cx="5803265" cy="5610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明确工况和需求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、工件信息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工件种类及其尺寸数据（可提供数模或图纸）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工件重量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可夹取位置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、取料信息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工件被抓取时所盛放的器具（专用料架、栈板、工作台等）信息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工件在器具上的姿态和高度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、放料信息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工件被放置时的环境信息，如盛放器具、机床、工装、装配的依附部件（如装配到车体上）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工件的放置姿态，相对取件时的方向角度变化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4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、布局信息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工位布局图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5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、安装基础和空间信息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如为地面立柱安装，需提供地面强度数据，该区域的限高信息；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如为顶棚吊挂安装，需提供顶棚钢构信息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该清单便于您搜集工况信息，以高效地与工程师对接技术方案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720,&quot;width&quot;:8232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自定义</PresentationFormat>
  <Paragraphs>83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吴凤刚</dc:creator>
  <cp:lastModifiedBy>许晨</cp:lastModifiedBy>
  <cp:revision>52</cp:revision>
  <dcterms:created xsi:type="dcterms:W3CDTF">2023-08-09T12:44:00Z</dcterms:created>
  <dcterms:modified xsi:type="dcterms:W3CDTF">2026-06-03T01:46:23Z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08CF6EAB84354D49AEEF3C8E42D9D55A_12</vt:lpwstr>
  </property>
</Properties>
</file>