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8" r:id="rId2"/>
    <p:sldId id="257" r:id="rId3"/>
    <p:sldId id="260" r:id="rId4"/>
    <p:sldId id="262" r:id="rId5"/>
  </p:sldIdLst>
  <p:sldSz cx="6858000" cy="990282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9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40A"/>
    <a:srgbClr val="EF8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208" y="96"/>
      </p:cViewPr>
      <p:guideLst>
        <p:guide orient="horz" pos="3119"/>
        <p:guide pos="21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461" y="1143000"/>
            <a:ext cx="2137079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2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rcRect l="2010"/>
          <a:stretch>
            <a:fillRect/>
          </a:stretch>
        </p:blipFill>
        <p:spPr>
          <a:xfrm>
            <a:off x="0" y="-3810"/>
            <a:ext cx="6872605" cy="484441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clrChange>
              <a:clrFrom>
                <a:srgbClr val="C2DCF5"/>
              </a:clrFrom>
              <a:clrTo>
                <a:srgbClr val="C2DCF5">
                  <a:alpha val="0"/>
                </a:srgbClr>
              </a:clrTo>
            </a:clrChange>
          </a:blip>
          <a:srcRect b="324"/>
          <a:stretch>
            <a:fillRect/>
          </a:stretch>
        </p:blipFill>
        <p:spPr>
          <a:xfrm>
            <a:off x="5401945" y="3235325"/>
            <a:ext cx="1184275" cy="197104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21155" y="2973705"/>
            <a:ext cx="640715" cy="178943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7195" y="3392805"/>
            <a:ext cx="491490" cy="19183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634365"/>
            <a:ext cx="6858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T</a:t>
            </a:r>
            <a:r>
              <a:rPr lang="zh-CN" altLang="en-US" sz="20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型机械手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00120" y="5864225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00120" y="6010275"/>
            <a:ext cx="3357245" cy="24276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</a:rPr>
              <a:t>一种垂直升降形式的机械手，根据负载和工况差异分别配置气缸、电机、气动平衡吊等动力执行器件，实现夹具端的升降。其与平台小车刚性连接，悬挂于井字形轨道系统，其末端连接专用夹具，构成</a:t>
            </a:r>
            <a:r>
              <a:rPr lang="en-US" altLang="zh-CN" sz="1200">
                <a:solidFill>
                  <a:schemeClr val="tx1"/>
                </a:solidFill>
              </a:rPr>
              <a:t>T</a:t>
            </a:r>
            <a:r>
              <a:rPr lang="zh-CN" altLang="en-US" sz="1200">
                <a:solidFill>
                  <a:schemeClr val="tx1"/>
                </a:solidFill>
              </a:rPr>
              <a:t>型机械手系统，实现</a:t>
            </a:r>
            <a:r>
              <a:rPr lang="en-US" altLang="zh-CN" sz="1200">
                <a:solidFill>
                  <a:schemeClr val="tx1"/>
                </a:solidFill>
              </a:rPr>
              <a:t>X\Y\Z</a:t>
            </a:r>
            <a:r>
              <a:rPr lang="zh-CN" altLang="en-US" sz="1200">
                <a:solidFill>
                  <a:schemeClr val="tx1"/>
                </a:solidFill>
              </a:rPr>
              <a:t>三维空间移动，以及绕</a:t>
            </a:r>
            <a:r>
              <a:rPr lang="en-US" altLang="zh-CN" sz="1200">
                <a:solidFill>
                  <a:schemeClr val="tx1"/>
                </a:solidFill>
              </a:rPr>
              <a:t>Z</a:t>
            </a:r>
            <a:r>
              <a:rPr lang="zh-CN" altLang="en-US" sz="1200">
                <a:solidFill>
                  <a:schemeClr val="tx1"/>
                </a:solidFill>
              </a:rPr>
              <a:t>轴转动的自由度。其优势是系统的刚性连接使夹具端可以承受适度的偏心力矩，让夹具可以伸入车体等类似场景，另外，三个轴的移动可以根据工况需求，分别做定位限制或驱动，降低操作难度。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5862320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负载能力：</a:t>
            </a:r>
          </a:p>
        </p:txBody>
      </p:sp>
      <p:sp>
        <p:nvSpPr>
          <p:cNvPr id="11" name="矩形 10"/>
          <p:cNvSpPr/>
          <p:nvPr/>
        </p:nvSpPr>
        <p:spPr>
          <a:xfrm>
            <a:off x="0" y="6367145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服务区域：</a:t>
            </a:r>
            <a:endParaRPr lang="en-US" altLang="zh-CN" sz="1200"/>
          </a:p>
        </p:txBody>
      </p:sp>
      <p:sp>
        <p:nvSpPr>
          <p:cNvPr id="12" name="矩形 11"/>
          <p:cNvSpPr/>
          <p:nvPr/>
        </p:nvSpPr>
        <p:spPr>
          <a:xfrm>
            <a:off x="0" y="6871970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升降行程：</a:t>
            </a:r>
            <a:endParaRPr lang="en-US" altLang="zh-CN" sz="1200"/>
          </a:p>
        </p:txBody>
      </p:sp>
      <p:sp>
        <p:nvSpPr>
          <p:cNvPr id="13" name="文本框 12"/>
          <p:cNvSpPr txBox="1"/>
          <p:nvPr/>
        </p:nvSpPr>
        <p:spPr>
          <a:xfrm>
            <a:off x="932815" y="5864225"/>
            <a:ext cx="13284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max1500kg</a:t>
            </a:r>
            <a:endParaRPr lang="en-US" altLang="zh-CN" sz="1200">
              <a:solidFill>
                <a:schemeClr val="tx1"/>
              </a:solidFill>
              <a:latin typeface="+mn-ea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32815" y="6367780"/>
            <a:ext cx="17316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宽度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7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米内的矩形区域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32815" y="6871335"/>
            <a:ext cx="14319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max1600mm</a:t>
            </a:r>
          </a:p>
        </p:txBody>
      </p:sp>
      <p:sp>
        <p:nvSpPr>
          <p:cNvPr id="16" name="矩形 15"/>
          <p:cNvSpPr/>
          <p:nvPr/>
        </p:nvSpPr>
        <p:spPr>
          <a:xfrm>
            <a:off x="0" y="7376795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动力形式：</a:t>
            </a:r>
            <a:endParaRPr lang="en-US" altLang="zh-CN" sz="1200"/>
          </a:p>
        </p:txBody>
      </p:sp>
      <p:sp>
        <p:nvSpPr>
          <p:cNvPr id="17" name="矩形 16"/>
          <p:cNvSpPr/>
          <p:nvPr/>
        </p:nvSpPr>
        <p:spPr>
          <a:xfrm>
            <a:off x="0" y="7881620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控制方式：</a:t>
            </a:r>
            <a:endParaRPr lang="en-US" altLang="zh-CN" sz="1200"/>
          </a:p>
        </p:txBody>
      </p:sp>
      <p:sp>
        <p:nvSpPr>
          <p:cNvPr id="18" name="文本框 17"/>
          <p:cNvSpPr txBox="1"/>
          <p:nvPr/>
        </p:nvSpPr>
        <p:spPr>
          <a:xfrm>
            <a:off x="932815" y="7352030"/>
            <a:ext cx="20110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压缩空气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0.5-0.7Mpa</a:t>
            </a:r>
          </a:p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三相交流电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380V\50Hz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32815" y="7878445"/>
            <a:ext cx="20116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气动平衡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\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点按气动</a:t>
            </a:r>
            <a:endParaRPr lang="en-US" altLang="zh-CN"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点按电动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\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力觉操控</a:t>
            </a:r>
            <a:r>
              <a:rPr lang="zh-CN" altLang="en-US" sz="1200">
                <a:solidFill>
                  <a:schemeClr val="tx1"/>
                </a:solidFill>
                <a:latin typeface="Calibri" panose="020F0502020204030204" charset="0"/>
                <a:cs typeface="+mn-ea"/>
                <a:sym typeface="+mn-ea"/>
              </a:rPr>
              <a:t>①</a:t>
            </a:r>
          </a:p>
        </p:txBody>
      </p:sp>
      <p:sp>
        <p:nvSpPr>
          <p:cNvPr id="20" name="矩形 19"/>
          <p:cNvSpPr/>
          <p:nvPr/>
        </p:nvSpPr>
        <p:spPr>
          <a:xfrm>
            <a:off x="-635" y="8386445"/>
            <a:ext cx="80899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安装形式：</a:t>
            </a:r>
            <a:endParaRPr lang="en-US" altLang="zh-CN" sz="1200"/>
          </a:p>
        </p:txBody>
      </p:sp>
      <p:sp>
        <p:nvSpPr>
          <p:cNvPr id="21" name="文本框 20"/>
          <p:cNvSpPr txBox="1"/>
          <p:nvPr/>
        </p:nvSpPr>
        <p:spPr>
          <a:xfrm>
            <a:off x="932180" y="8383270"/>
            <a:ext cx="10433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倒挂移动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670" y="8839835"/>
            <a:ext cx="68199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①力觉操控系统是我司专为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T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型机械手研发的电动行走操控系统，相对按钮控制提供极高的操控性，详情请参阅《永乾机械手力觉操控系统》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②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当您的需求超出以上任一项指标范围，请咨询我们的工程师</a:t>
            </a:r>
          </a:p>
        </p:txBody>
      </p:sp>
      <p:sp>
        <p:nvSpPr>
          <p:cNvPr id="3" name="弧形 2"/>
          <p:cNvSpPr/>
          <p:nvPr/>
        </p:nvSpPr>
        <p:spPr>
          <a:xfrm>
            <a:off x="679450" y="3235325"/>
            <a:ext cx="5365115" cy="2519680"/>
          </a:xfrm>
          <a:prstGeom prst="arc">
            <a:avLst>
              <a:gd name="adj1" fmla="val 11304418"/>
              <a:gd name="adj2" fmla="val 21188422"/>
            </a:avLst>
          </a:prstGeom>
          <a:noFill/>
          <a:ln w="57150" cap="flat" cmpd="sng" algn="ctr">
            <a:solidFill>
              <a:srgbClr val="EF82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EF8200"/>
                </a:solidFill>
              </a14:hiddenFill>
            </a:ext>
          </a:extLst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93895" y="2915285"/>
            <a:ext cx="670560" cy="18453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459230" y="6620510"/>
            <a:ext cx="1418590" cy="22783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EF82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2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rcRect l="2010"/>
          <a:stretch>
            <a:fillRect/>
          </a:stretch>
        </p:blipFill>
        <p:spPr>
          <a:xfrm>
            <a:off x="0" y="748030"/>
            <a:ext cx="6872605" cy="48444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T型</a:t>
            </a:r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机械手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17010" y="5671820"/>
            <a:ext cx="2855595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76935" y="1141730"/>
            <a:ext cx="10858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吊挂工字钢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44620" y="3797935"/>
            <a:ext cx="8928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T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型主机</a:t>
            </a:r>
          </a:p>
        </p:txBody>
      </p:sp>
      <p:cxnSp>
        <p:nvCxnSpPr>
          <p:cNvPr id="61" name="直接连接符 60"/>
          <p:cNvCxnSpPr/>
          <p:nvPr/>
        </p:nvCxnSpPr>
        <p:spPr>
          <a:xfrm>
            <a:off x="1110615" y="6385560"/>
            <a:ext cx="289560" cy="644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1862455" y="671830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2027555" y="6975475"/>
            <a:ext cx="260985" cy="4978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37845" y="1308100"/>
            <a:ext cx="350520" cy="2908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120775" y="1598930"/>
            <a:ext cx="1381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固定轨道（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X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向）</a:t>
            </a: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649605" y="1765300"/>
            <a:ext cx="482600" cy="38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862455" y="2127250"/>
            <a:ext cx="1207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移动轨道（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Y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向）</a:t>
            </a: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1533525" y="2293620"/>
            <a:ext cx="340360" cy="368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3570605" y="2127250"/>
            <a:ext cx="179324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移动小车（手推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/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电动）</a:t>
            </a: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3291205" y="2293620"/>
            <a:ext cx="290830" cy="6527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33" idx="1"/>
          </p:cNvCxnSpPr>
          <p:nvPr/>
        </p:nvCxnSpPr>
        <p:spPr>
          <a:xfrm flipH="1" flipV="1">
            <a:off x="3311525" y="3854450"/>
            <a:ext cx="633095" cy="812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944620" y="4543425"/>
            <a:ext cx="17653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专用夹具</a:t>
            </a:r>
          </a:p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（根据需求专门设计）</a:t>
            </a:r>
          </a:p>
        </p:txBody>
      </p:sp>
      <p:cxnSp>
        <p:nvCxnSpPr>
          <p:cNvPr id="22" name="直接连接符 21"/>
          <p:cNvCxnSpPr>
            <a:stCxn id="20" idx="1"/>
          </p:cNvCxnSpPr>
          <p:nvPr/>
        </p:nvCxnSpPr>
        <p:spPr>
          <a:xfrm flipH="1">
            <a:off x="3510280" y="4773930"/>
            <a:ext cx="434340" cy="3073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066165" y="3696335"/>
            <a:ext cx="1435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移动轨道驱动装置（非必须）</a:t>
            </a:r>
          </a:p>
        </p:txBody>
      </p:sp>
      <p:cxnSp>
        <p:nvCxnSpPr>
          <p:cNvPr id="24" name="直接连接符 23"/>
          <p:cNvCxnSpPr/>
          <p:nvPr/>
        </p:nvCxnSpPr>
        <p:spPr>
          <a:xfrm flipH="1" flipV="1">
            <a:off x="608965" y="2736850"/>
            <a:ext cx="468630" cy="11258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4194810" y="5304155"/>
            <a:ext cx="26631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T型</a:t>
            </a:r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机械手系统构成</a:t>
            </a:r>
          </a:p>
        </p:txBody>
      </p:sp>
      <p:grpSp>
        <p:nvGrpSpPr>
          <p:cNvPr id="69" name="组合 68"/>
          <p:cNvGrpSpPr/>
          <p:nvPr/>
        </p:nvGrpSpPr>
        <p:grpSpPr>
          <a:xfrm rot="5400000">
            <a:off x="798734" y="6784244"/>
            <a:ext cx="2714625" cy="1882967"/>
            <a:chOff x="1603" y="11256"/>
            <a:chExt cx="4275" cy="2277"/>
          </a:xfrm>
        </p:grpSpPr>
        <p:cxnSp>
          <p:nvCxnSpPr>
            <p:cNvPr id="50" name="直接连接符 49"/>
            <p:cNvCxnSpPr/>
            <p:nvPr/>
          </p:nvCxnSpPr>
          <p:spPr>
            <a:xfrm flipV="1">
              <a:off x="1603" y="11449"/>
              <a:ext cx="4275" cy="2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V="1">
              <a:off x="1603" y="13274"/>
              <a:ext cx="4275" cy="2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3343" y="11256"/>
              <a:ext cx="0" cy="227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3888" y="11256"/>
              <a:ext cx="0" cy="227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68" name="矩形 67"/>
            <p:cNvSpPr/>
            <p:nvPr/>
          </p:nvSpPr>
          <p:spPr>
            <a:xfrm>
              <a:off x="3300" y="12072"/>
              <a:ext cx="623" cy="473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97155" y="6127115"/>
            <a:ext cx="1381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固定轨道（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X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向）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1570355" y="8265160"/>
            <a:ext cx="1207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移动轨道（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Y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向）</a:t>
            </a:r>
          </a:p>
        </p:txBody>
      </p:sp>
      <p:cxnSp>
        <p:nvCxnSpPr>
          <p:cNvPr id="73" name="直接连接符 72"/>
          <p:cNvCxnSpPr/>
          <p:nvPr/>
        </p:nvCxnSpPr>
        <p:spPr>
          <a:xfrm>
            <a:off x="1701800" y="7819390"/>
            <a:ext cx="260985" cy="4978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5" name="文本框 74"/>
          <p:cNvSpPr txBox="1"/>
          <p:nvPr/>
        </p:nvSpPr>
        <p:spPr>
          <a:xfrm>
            <a:off x="3895090" y="5941695"/>
            <a:ext cx="2866390" cy="38569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服务区域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如图示，</a:t>
            </a:r>
            <a:r>
              <a:rPr 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型机械手的服务区域为一矩形区域，如果以移动小车中心为基准，服务区域的长宽尺寸分别比固定和移动轨道的长度短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米左右。固定轨道长度通过拼接可以做到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30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米以上，而固定轨道的长度受跨度限制通常不大于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7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米长。</a:t>
            </a:r>
          </a:p>
          <a:p>
            <a:pPr>
              <a:lnSpc>
                <a:spcPct val="150000"/>
              </a:lnSpc>
            </a:pPr>
            <a:endParaRPr lang="zh-CN" altLang="en-US"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安装及高度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安装基础通常为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根平行的工字钢，可从顶棚钢构吊挂或从地面构建龙门架固定工字钢，工字钢的下沿高度通常介于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3500-5000mm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之间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638935" y="9248140"/>
            <a:ext cx="1207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服务区域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1849120" y="8878570"/>
            <a:ext cx="182245" cy="4216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T型</a:t>
            </a:r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机械手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4955540"/>
            <a:ext cx="125095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487035" y="4618355"/>
            <a:ext cx="13989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电动主机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-635" y="4618355"/>
            <a:ext cx="18764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铝合金主机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-635" y="5057140"/>
            <a:ext cx="2748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大负载主机</a:t>
            </a:r>
          </a:p>
        </p:txBody>
      </p:sp>
      <p:sp>
        <p:nvSpPr>
          <p:cNvPr id="29" name="矩形 28"/>
          <p:cNvSpPr/>
          <p:nvPr/>
        </p:nvSpPr>
        <p:spPr>
          <a:xfrm>
            <a:off x="5608320" y="4955540"/>
            <a:ext cx="125095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C2DCF5"/>
              </a:clrFrom>
              <a:clrTo>
                <a:srgbClr val="C2DCF5">
                  <a:alpha val="0"/>
                </a:srgbClr>
              </a:clrTo>
            </a:clrChange>
          </a:blip>
          <a:srcRect b="324"/>
          <a:stretch>
            <a:fillRect/>
          </a:stretch>
        </p:blipFill>
        <p:spPr>
          <a:xfrm>
            <a:off x="205740" y="5773420"/>
            <a:ext cx="2165985" cy="360299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585" y="967740"/>
            <a:ext cx="1217930" cy="34016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4520" y="938530"/>
            <a:ext cx="864235" cy="337121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69790" y="906780"/>
            <a:ext cx="1254125" cy="344297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741295" y="4625340"/>
            <a:ext cx="12515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气动主机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246245" y="5054600"/>
            <a:ext cx="26263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各主机性能参数和特点</a:t>
            </a:r>
          </a:p>
        </p:txBody>
      </p:sp>
      <p:sp>
        <p:nvSpPr>
          <p:cNvPr id="16" name="矩形 15"/>
          <p:cNvSpPr/>
          <p:nvPr/>
        </p:nvSpPr>
        <p:spPr>
          <a:xfrm>
            <a:off x="2743200" y="4955540"/>
            <a:ext cx="125095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2646680" y="5673090"/>
          <a:ext cx="4140200" cy="3183255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828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7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76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293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200"/>
                    </a:p>
                    <a:p>
                      <a:pPr>
                        <a:buNone/>
                      </a:pPr>
                      <a:r>
                        <a:rPr lang="zh-CN" altLang="en-US" sz="1200"/>
                        <a:t>主机类型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负载能力</a:t>
                      </a:r>
                    </a:p>
                    <a:p>
                      <a:pPr>
                        <a:buNone/>
                      </a:pPr>
                      <a:r>
                        <a:rPr lang="en-US" altLang="zh-CN" sz="120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许用弯矩</a:t>
                      </a:r>
                    </a:p>
                    <a:p>
                      <a:pPr>
                        <a:buNone/>
                      </a:pPr>
                      <a:r>
                        <a:rPr lang="en-US" altLang="zh-CN" sz="1200"/>
                        <a:t>N.m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/>
                        <a:t>最大行程</a:t>
                      </a:r>
                    </a:p>
                    <a:p>
                      <a:pPr>
                        <a:buNone/>
                      </a:pPr>
                      <a:r>
                        <a:rPr lang="en-US" altLang="zh-CN" sz="1200"/>
                        <a:t>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200"/>
                    </a:p>
                    <a:p>
                      <a:pPr algn="ctr">
                        <a:buNone/>
                      </a:pPr>
                      <a:r>
                        <a:rPr lang="zh-CN" altLang="en-US" sz="1200"/>
                        <a:t>应用特点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9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铝合金主机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</a:rPr>
                        <a:t>50-100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用于负载偏心小，冲击小、手动推行的场景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9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气动主机</a:t>
                      </a:r>
                    </a:p>
                    <a:p>
                      <a:pPr>
                        <a:buNone/>
                      </a:pPr>
                      <a:endParaRPr lang="zh-CN" altLang="en-US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</a:rPr>
                        <a:t>100-400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</a:rPr>
                        <a:t>1200-2000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相对铝合金主机偏心能力更高，中低负载应用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9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电动主机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</a:rP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中高负载应用，伺服电机驱动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29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大负载主机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</a:rPr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</a:rPr>
                        <a:t>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高负载应用，伺服电机驱动</a:t>
                      </a:r>
                    </a:p>
                    <a:p>
                      <a:pPr>
                        <a:buNone/>
                      </a:pPr>
                      <a:endParaRPr lang="zh-CN" altLang="en-US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625725" y="9023985"/>
            <a:ext cx="4161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注：当您的需求超出以上任一项指标范围，请咨询我们的工程师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T型</a:t>
            </a:r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机械手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03555" y="1216025"/>
            <a:ext cx="5803265" cy="56108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明确工况和需求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、工件信息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工件种类及其尺寸数据（可提供数模或图纸）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工件重量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可夹取位置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、取料信息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工件被抓取时所盛放的器具（专用料架、栈板、工作台等）信息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工件在器具上的姿态和高度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、放料信息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工件被放置时的环境信息，如盛放器具、机床、工装、装配的依附部件（如装配到车体上）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工件的放置姿态，相对取件时的方向角度变化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工件的放置高度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4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、布局信息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工位布局图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5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、安装基础和空间信息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如为地面立柱安装，需提供地面强度数据，该区域的限高信息；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如为顶棚吊挂安装，需提供顶棚钢构信息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b="1">
                <a:latin typeface="+mn-ea"/>
                <a:cs typeface="+mn-ea"/>
                <a:sym typeface="+mn-ea"/>
              </a:rPr>
              <a:t>该清单便于您搜集工况信息，以高效地与工程师对接技术方案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1200" b="1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CAEACE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AEACE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AEACE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687</Words>
  <Application>Microsoft Office PowerPoint</Application>
  <PresentationFormat>自定义</PresentationFormat>
  <Paragraphs>94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微软雅黑</vt:lpstr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吴凤刚</dc:creator>
  <cp:lastModifiedBy>许晨</cp:lastModifiedBy>
  <cp:revision>56</cp:revision>
  <dcterms:created xsi:type="dcterms:W3CDTF">2023-08-09T12:44:00Z</dcterms:created>
  <dcterms:modified xsi:type="dcterms:W3CDTF">2026-06-03T01:23:17Z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2052-12.1.0.25865</vt:lpwstr>
  </property>
  <property fmtid="{D5CDD505-2E9C-101B-9397-08002B2CF9AE}" pid="3" name="ICV">
    <vt:lpwstr>08CF6EAB84354D49AEEF3C8E42D9D55A_12</vt:lpwstr>
  </property>
</Properties>
</file>