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70" r:id="rId2"/>
    <p:sldId id="263" r:id="rId3"/>
    <p:sldId id="273" r:id="rId4"/>
    <p:sldId id="272" r:id="rId5"/>
    <p:sldId id="262" r:id="rId6"/>
    <p:sldId id="257" r:id="rId7"/>
    <p:sldId id="259" r:id="rId8"/>
    <p:sldId id="260" r:id="rId9"/>
    <p:sldId id="261" r:id="rId10"/>
  </p:sldIdLst>
  <p:sldSz cx="6858000" cy="9902825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18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340A"/>
    <a:srgbClr val="EF8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浅色样式 1 - 强调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2208" y="96"/>
      </p:cViewPr>
      <p:guideLst>
        <p:guide orient="horz" pos="3118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60392" y="1143000"/>
            <a:ext cx="2137216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57250" y="1620798"/>
            <a:ext cx="5143500" cy="344792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57250" y="5201683"/>
            <a:ext cx="5143500" cy="23910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916" y="2469023"/>
            <a:ext cx="5915025" cy="411962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67916" y="6627618"/>
            <a:ext cx="5915025" cy="2166412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71488" y="2636375"/>
            <a:ext cx="2914650" cy="628374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71863" y="2636375"/>
            <a:ext cx="2914650" cy="628374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527275"/>
            <a:ext cx="5915025" cy="191423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2381" y="2427758"/>
            <a:ext cx="2901255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2381" y="3617565"/>
            <a:ext cx="2901255" cy="532089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71863" y="2427758"/>
            <a:ext cx="2915543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71863" y="3617565"/>
            <a:ext cx="2915543" cy="532089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07756" y="527275"/>
            <a:ext cx="1478756" cy="839284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71488" y="527275"/>
            <a:ext cx="4350544" cy="839284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71488" y="527275"/>
            <a:ext cx="5915025" cy="19142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1488" y="2636375"/>
            <a:ext cx="5915025" cy="62837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488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271713" y="9179170"/>
            <a:ext cx="2314575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843463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" y="1010018"/>
            <a:ext cx="3429000" cy="2192922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836" y="1010018"/>
            <a:ext cx="3595494" cy="287237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0" y="634365"/>
            <a:ext cx="68580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软索式助力移载设备</a:t>
            </a:r>
          </a:p>
        </p:txBody>
      </p:sp>
      <p:pic>
        <p:nvPicPr>
          <p:cNvPr id="6" name="图片 5" descr="公司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0800" y="264160"/>
            <a:ext cx="1727200" cy="3670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500120" y="5984240"/>
            <a:ext cx="3357880" cy="76200"/>
          </a:xfrm>
          <a:prstGeom prst="rect">
            <a:avLst/>
          </a:prstGeom>
          <a:gradFill>
            <a:gsLst>
              <a:gs pos="0">
                <a:srgbClr val="EF8200"/>
              </a:gs>
              <a:gs pos="30000">
                <a:srgbClr val="EF8200"/>
              </a:gs>
              <a:gs pos="45000">
                <a:srgbClr val="D9340A"/>
              </a:gs>
              <a:gs pos="100000">
                <a:srgbClr val="D9340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500120" y="6183630"/>
            <a:ext cx="3357245" cy="26708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1200" dirty="0"/>
              <a:t>以气动平衡吊、电动葫芦等为提升装置，悬挂于轨道系统或其他能提供水平移动的机械装置下，在软索吊钩端连接定制的吊具，使吊具能在人工的操控下实现空间内的移动，这样的一套系统即为</a:t>
            </a:r>
            <a:r>
              <a:rPr lang="zh-CN" altLang="en-US" sz="1200" dirty="0">
                <a:sym typeface="+mn-ea"/>
              </a:rPr>
              <a:t>软索式助力移载设备。</a:t>
            </a:r>
            <a:endParaRPr lang="zh-CN" altLang="en-US" sz="1200" dirty="0"/>
          </a:p>
          <a:p>
            <a:pPr latinLnBrk="1">
              <a:lnSpc>
                <a:spcPct val="150000"/>
              </a:lnSpc>
            </a:pPr>
            <a:r>
              <a:rPr lang="zh-CN" altLang="en-US" sz="1200" dirty="0"/>
              <a:t>设备可根据工件特性与工况需求定制设计吊具，多种成熟的主机形式为不同的工况提供最为恰当的配置选择，以适配多样化的搬运、装配场景。相对硬臂式机械手，其操作更为灵活轻便。</a:t>
            </a:r>
          </a:p>
        </p:txBody>
      </p:sp>
      <p:sp>
        <p:nvSpPr>
          <p:cNvPr id="10" name="矩形 9"/>
          <p:cNvSpPr/>
          <p:nvPr/>
        </p:nvSpPr>
        <p:spPr>
          <a:xfrm>
            <a:off x="0" y="5982335"/>
            <a:ext cx="807720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负载能力：</a:t>
            </a:r>
          </a:p>
        </p:txBody>
      </p:sp>
      <p:sp>
        <p:nvSpPr>
          <p:cNvPr id="11" name="矩形 10"/>
          <p:cNvSpPr/>
          <p:nvPr/>
        </p:nvSpPr>
        <p:spPr>
          <a:xfrm>
            <a:off x="0" y="6487160"/>
            <a:ext cx="807085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服务区域：</a:t>
            </a:r>
            <a:endParaRPr lang="en-US" altLang="zh-CN" sz="1200"/>
          </a:p>
        </p:txBody>
      </p:sp>
      <p:sp>
        <p:nvSpPr>
          <p:cNvPr id="12" name="矩形 11"/>
          <p:cNvSpPr/>
          <p:nvPr/>
        </p:nvSpPr>
        <p:spPr>
          <a:xfrm>
            <a:off x="0" y="6991985"/>
            <a:ext cx="807720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升降行程：</a:t>
            </a:r>
            <a:endParaRPr lang="en-US" altLang="zh-CN" sz="1200"/>
          </a:p>
        </p:txBody>
      </p:sp>
      <p:sp>
        <p:nvSpPr>
          <p:cNvPr id="13" name="文本框 12"/>
          <p:cNvSpPr txBox="1"/>
          <p:nvPr/>
        </p:nvSpPr>
        <p:spPr>
          <a:xfrm>
            <a:off x="932815" y="5984240"/>
            <a:ext cx="137414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+mn-ea"/>
                <a:sym typeface="+mn-ea"/>
              </a:rPr>
              <a:t>max1000k</a:t>
            </a:r>
            <a:r>
              <a:rPr lang="en-US" altLang="zh-CN" sz="1200" dirty="0">
                <a:solidFill>
                  <a:schemeClr val="tx1"/>
                </a:solidFill>
                <a:latin typeface="+mn-ea"/>
                <a:sym typeface="+mn-ea"/>
              </a:rPr>
              <a:t>g</a:t>
            </a:r>
            <a:r>
              <a:rPr lang="en-US" altLang="zh-CN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①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932815" y="6442075"/>
            <a:ext cx="17316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200">
                <a:latin typeface="+mn-ea"/>
                <a:sym typeface="+mn-ea"/>
              </a:rPr>
              <a:t>R5000mm/</a:t>
            </a:r>
          </a:p>
          <a:p>
            <a:pPr algn="l"/>
            <a:r>
              <a:rPr lang="zh-CN" altLang="en-US" sz="1200">
                <a:latin typeface="+mn-ea"/>
                <a:sym typeface="+mn-ea"/>
              </a:rPr>
              <a:t>宽度</a:t>
            </a:r>
            <a:r>
              <a:rPr lang="en-US" altLang="zh-CN" sz="1200">
                <a:latin typeface="+mn-ea"/>
                <a:sym typeface="+mn-ea"/>
              </a:rPr>
              <a:t>7</a:t>
            </a:r>
            <a:r>
              <a:rPr lang="zh-CN" altLang="en-US" sz="1200">
                <a:latin typeface="+mn-ea"/>
                <a:sym typeface="+mn-ea"/>
              </a:rPr>
              <a:t>米内的矩形区域</a:t>
            </a:r>
            <a:endParaRPr lang="zh-CN" altLang="en-US" sz="1200">
              <a:solidFill>
                <a:schemeClr val="tx1"/>
              </a:solidFill>
              <a:latin typeface="+mn-ea"/>
              <a:sym typeface="+mn-ea"/>
            </a:endParaRPr>
          </a:p>
          <a:p>
            <a:pPr algn="l"/>
            <a:endParaRPr lang="en-US" altLang="zh-CN" sz="1200">
              <a:latin typeface="+mn-ea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32815" y="6991350"/>
            <a:ext cx="14319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+mn-ea"/>
                <a:sym typeface="+mn-ea"/>
              </a:rPr>
              <a:t>Max3000mm</a:t>
            </a:r>
          </a:p>
        </p:txBody>
      </p:sp>
      <p:sp>
        <p:nvSpPr>
          <p:cNvPr id="16" name="矩形 15"/>
          <p:cNvSpPr/>
          <p:nvPr/>
        </p:nvSpPr>
        <p:spPr>
          <a:xfrm>
            <a:off x="0" y="7496810"/>
            <a:ext cx="807085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动力形式：</a:t>
            </a:r>
            <a:endParaRPr lang="en-US" altLang="zh-CN" sz="1200"/>
          </a:p>
        </p:txBody>
      </p:sp>
      <p:sp>
        <p:nvSpPr>
          <p:cNvPr id="17" name="矩形 16"/>
          <p:cNvSpPr/>
          <p:nvPr/>
        </p:nvSpPr>
        <p:spPr>
          <a:xfrm>
            <a:off x="0" y="8001635"/>
            <a:ext cx="807085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控制方式：</a:t>
            </a:r>
            <a:endParaRPr lang="en-US" altLang="zh-CN" sz="1200"/>
          </a:p>
        </p:txBody>
      </p:sp>
      <p:sp>
        <p:nvSpPr>
          <p:cNvPr id="18" name="文本框 17"/>
          <p:cNvSpPr txBox="1"/>
          <p:nvPr/>
        </p:nvSpPr>
        <p:spPr>
          <a:xfrm>
            <a:off x="932815" y="7464425"/>
            <a:ext cx="20110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latin typeface="+mn-ea"/>
                <a:cs typeface="+mn-ea"/>
                <a:sym typeface="+mn-ea"/>
              </a:rPr>
              <a:t>压缩空气</a:t>
            </a:r>
            <a:r>
              <a:rPr lang="en-US" altLang="zh-CN" sz="1200">
                <a:latin typeface="+mn-ea"/>
                <a:cs typeface="+mn-ea"/>
                <a:sym typeface="+mn-ea"/>
              </a:rPr>
              <a:t>0.5-0.7Mpa</a:t>
            </a:r>
            <a:endParaRPr lang="en-US" altLang="zh-CN" sz="1200">
              <a:solidFill>
                <a:schemeClr val="tx1"/>
              </a:solidFill>
              <a:latin typeface="+mn-ea"/>
              <a:cs typeface="+mn-ea"/>
              <a:sym typeface="+mn-ea"/>
            </a:endParaRPr>
          </a:p>
          <a:p>
            <a:r>
              <a:rPr lang="zh-CN" altLang="en-US" sz="1200">
                <a:latin typeface="+mn-ea"/>
                <a:cs typeface="+mn-ea"/>
                <a:sym typeface="+mn-ea"/>
              </a:rPr>
              <a:t>三相交流电</a:t>
            </a:r>
            <a:r>
              <a:rPr lang="en-US" altLang="zh-CN" sz="1200">
                <a:latin typeface="+mn-ea"/>
                <a:cs typeface="+mn-ea"/>
                <a:sym typeface="+mn-ea"/>
              </a:rPr>
              <a:t>380V\50Hz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932815" y="8013700"/>
            <a:ext cx="20116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latin typeface="+mn-ea"/>
                <a:cs typeface="+mn-ea"/>
                <a:sym typeface="+mn-ea"/>
              </a:rPr>
              <a:t>按钮点动</a:t>
            </a:r>
            <a:r>
              <a:rPr lang="en-US" altLang="zh-CN" sz="1200">
                <a:latin typeface="+mn-ea"/>
                <a:cs typeface="+mn-ea"/>
                <a:sym typeface="+mn-ea"/>
              </a:rPr>
              <a:t>/</a:t>
            </a:r>
            <a:r>
              <a:rPr lang="zh-CN" altLang="en-US" sz="1200">
                <a:latin typeface="+mn-ea"/>
                <a:cs typeface="+mn-ea"/>
                <a:sym typeface="+mn-ea"/>
              </a:rPr>
              <a:t>感应手柄</a:t>
            </a:r>
          </a:p>
        </p:txBody>
      </p:sp>
      <p:sp>
        <p:nvSpPr>
          <p:cNvPr id="20" name="矩形 19"/>
          <p:cNvSpPr/>
          <p:nvPr/>
        </p:nvSpPr>
        <p:spPr>
          <a:xfrm>
            <a:off x="-635" y="8506460"/>
            <a:ext cx="808990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设备形式：</a:t>
            </a:r>
            <a:endParaRPr lang="en-US" altLang="zh-CN" sz="1200"/>
          </a:p>
        </p:txBody>
      </p:sp>
      <p:sp>
        <p:nvSpPr>
          <p:cNvPr id="21" name="文本框 20"/>
          <p:cNvSpPr txBox="1"/>
          <p:nvPr/>
        </p:nvSpPr>
        <p:spPr>
          <a:xfrm>
            <a:off x="932180" y="8518525"/>
            <a:ext cx="231394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+mn-ea"/>
                <a:cs typeface="+mn-ea"/>
                <a:sym typeface="+mn-ea"/>
              </a:rPr>
              <a:t>轨道吊挂</a:t>
            </a:r>
            <a:r>
              <a:rPr lang="en-US" altLang="zh-CN" sz="1200" dirty="0">
                <a:latin typeface="+mn-ea"/>
                <a:cs typeface="+mn-ea"/>
                <a:sym typeface="+mn-ea"/>
              </a:rPr>
              <a:t>\</a:t>
            </a:r>
            <a:r>
              <a:rPr lang="zh-CN" altLang="en-US" sz="1200" dirty="0">
                <a:latin typeface="+mn-ea"/>
                <a:cs typeface="+mn-ea"/>
                <a:sym typeface="+mn-ea"/>
              </a:rPr>
              <a:t>立柱悬臂</a:t>
            </a:r>
            <a:r>
              <a:rPr lang="en-US" altLang="zh-CN" sz="1200" dirty="0">
                <a:latin typeface="+mn-ea"/>
                <a:cs typeface="+mn-ea"/>
                <a:sym typeface="+mn-ea"/>
              </a:rPr>
              <a:t>\</a:t>
            </a:r>
            <a:r>
              <a:rPr lang="zh-CN" altLang="en-US" sz="1200" dirty="0">
                <a:latin typeface="+mn-ea"/>
                <a:cs typeface="+mn-ea"/>
                <a:sym typeface="+mn-ea"/>
              </a:rPr>
              <a:t>折臂式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6670" y="8936990"/>
            <a:ext cx="68199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注：</a:t>
            </a: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①负载能力的数值包括工件和夹具的总重量</a:t>
            </a:r>
            <a:r>
              <a:rPr lang="en-US" altLang="zh-CN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,</a:t>
            </a: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同时其最大值取决于选用的提升装置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          </a:t>
            </a: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气动平衡吊</a:t>
            </a:r>
            <a:r>
              <a:rPr lang="en-US" altLang="zh-CN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:max227kg;       </a:t>
            </a:r>
            <a:r>
              <a:rPr lang="en-US" altLang="zh-CN" sz="1200" b="1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 </a:t>
            </a: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智能平衡吊</a:t>
            </a:r>
            <a:r>
              <a:rPr lang="en-US" altLang="zh-CN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:max300kg;          </a:t>
            </a: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电动葫芦</a:t>
            </a:r>
            <a:r>
              <a:rPr lang="en-US" altLang="zh-CN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:max1000kg</a:t>
            </a:r>
          </a:p>
          <a:p>
            <a:pPr>
              <a:lnSpc>
                <a:spcPct val="1500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       ②</a:t>
            </a:r>
            <a:r>
              <a:rPr lang="zh-CN" altLang="en-US" sz="1200" b="1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当您的需求超出以上任一项指标范围，请咨询我们的工程师</a:t>
            </a: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432" y="3453130"/>
            <a:ext cx="2256924" cy="2305101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73" y="3447999"/>
            <a:ext cx="2266031" cy="230510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13970" y="811530"/>
            <a:ext cx="6858635" cy="12630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1200" dirty="0"/>
              <a:t>本文的提升装置是指集成于软索式助力移载设备，起提升作用的气动平衡吊、电动葫芦、智能平衡吊等，皆为行业成熟产品。我司的软索式移载设备有多种类型，能够适配的提升装置也不相同，在介绍各类移载设备前，先说明各提升产品的特性。</a:t>
            </a:r>
          </a:p>
        </p:txBody>
      </p:sp>
      <p:pic>
        <p:nvPicPr>
          <p:cNvPr id="6" name="图片 5" descr="公司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800" y="264160"/>
            <a:ext cx="1727200" cy="3670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502660" y="1911985"/>
            <a:ext cx="3357880" cy="76200"/>
          </a:xfrm>
          <a:prstGeom prst="rect">
            <a:avLst/>
          </a:prstGeom>
          <a:gradFill>
            <a:gsLst>
              <a:gs pos="0">
                <a:srgbClr val="EF8200"/>
              </a:gs>
              <a:gs pos="30000">
                <a:srgbClr val="EF8200"/>
              </a:gs>
              <a:gs pos="45000">
                <a:srgbClr val="D9340A"/>
              </a:gs>
              <a:gs pos="100000">
                <a:srgbClr val="D9340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4605" y="300355"/>
            <a:ext cx="6858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软索式助力移载设备</a:t>
            </a:r>
            <a:r>
              <a:rPr lang="en-US" altLang="zh-CN" sz="1600" b="1" dirty="0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——</a:t>
            </a:r>
            <a:r>
              <a:rPr lang="zh-CN" altLang="en-US" sz="1600" b="1" dirty="0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提升装置说明</a:t>
            </a: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55670" y="2209165"/>
            <a:ext cx="607695" cy="98679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86705" y="2172335"/>
            <a:ext cx="534670" cy="1023620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66545" y="2298700"/>
            <a:ext cx="385445" cy="897255"/>
          </a:xfrm>
          <a:prstGeom prst="rect">
            <a:avLst/>
          </a:prstGeom>
        </p:spPr>
      </p:pic>
      <p:sp>
        <p:nvSpPr>
          <p:cNvPr id="41" name="矩形 40"/>
          <p:cNvSpPr/>
          <p:nvPr/>
        </p:nvSpPr>
        <p:spPr>
          <a:xfrm>
            <a:off x="0" y="3369945"/>
            <a:ext cx="807720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设备名称</a:t>
            </a:r>
          </a:p>
        </p:txBody>
      </p:sp>
      <p:sp>
        <p:nvSpPr>
          <p:cNvPr id="42" name="矩形 41"/>
          <p:cNvSpPr/>
          <p:nvPr/>
        </p:nvSpPr>
        <p:spPr>
          <a:xfrm>
            <a:off x="0" y="3834130"/>
            <a:ext cx="807085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负载能力</a:t>
            </a:r>
            <a:endParaRPr lang="en-US" altLang="zh-CN" sz="1200"/>
          </a:p>
        </p:txBody>
      </p:sp>
      <p:sp>
        <p:nvSpPr>
          <p:cNvPr id="43" name="矩形 42"/>
          <p:cNvSpPr/>
          <p:nvPr/>
        </p:nvSpPr>
        <p:spPr>
          <a:xfrm>
            <a:off x="0" y="4298315"/>
            <a:ext cx="807720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升降行程</a:t>
            </a:r>
            <a:endParaRPr lang="en-US" altLang="zh-CN" sz="1200"/>
          </a:p>
        </p:txBody>
      </p:sp>
      <p:sp>
        <p:nvSpPr>
          <p:cNvPr id="44" name="矩形 43"/>
          <p:cNvSpPr/>
          <p:nvPr/>
        </p:nvSpPr>
        <p:spPr>
          <a:xfrm>
            <a:off x="0" y="4803140"/>
            <a:ext cx="807085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控制方式</a:t>
            </a:r>
            <a:endParaRPr lang="en-US" altLang="zh-CN" sz="1200"/>
          </a:p>
        </p:txBody>
      </p:sp>
      <p:graphicFrame>
        <p:nvGraphicFramePr>
          <p:cNvPr id="45" name="表格 44"/>
          <p:cNvGraphicFramePr/>
          <p:nvPr>
            <p:custDataLst>
              <p:tags r:id="rId1"/>
            </p:custDataLst>
          </p:nvPr>
        </p:nvGraphicFramePr>
        <p:xfrm>
          <a:off x="795655" y="3380105"/>
          <a:ext cx="5855970" cy="4964430"/>
        </p:xfrm>
        <a:graphic>
          <a:graphicData uri="http://schemas.openxmlformats.org/drawingml/2006/table">
            <a:tbl>
              <a:tblPr>
                <a:tableStyleId>{0E3FDE45-AF77-4B5C-9715-49D594BDF05E}</a:tableStyleId>
              </a:tblPr>
              <a:tblGrid>
                <a:gridCol w="1951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19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19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/>
                        <a:t>气动平衡吊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/>
                        <a:t>电动葫芦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/>
                        <a:t>智能平衡吊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117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/>
                        <a:t>227kg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/>
                        <a:t>1000kg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/>
                        <a:t>300kg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117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/>
                        <a:t>2000mm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/>
                        <a:t>3000mm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/>
                        <a:t>2000mm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117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200"/>
                        <a:t>UP/DN</a:t>
                      </a:r>
                      <a:r>
                        <a:rPr lang="zh-CN" altLang="en-US" sz="1200"/>
                        <a:t>无级按键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/>
                        <a:t>双速按钮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200"/>
                        <a:t>全程平衡</a:t>
                      </a:r>
                      <a:r>
                        <a:rPr lang="en-US" altLang="zh-CN" sz="1200"/>
                        <a:t>/</a:t>
                      </a:r>
                      <a:r>
                        <a:rPr lang="zh-CN" altLang="en-US" sz="1200"/>
                        <a:t>感应手柄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2598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200"/>
                        <a:t>在任一高度都有浮动作用，即给负载一个向上或向下的力，吊具会随之向上向下运动，当位移增大时，需要的力也随之增大，就如同按压或托举水面上的漂浮物，这一特性给高度上有对位要求的应用提供极大的便利性。另外，控制按键的按压深浅可以控制升降速度的快慢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200"/>
                        <a:t>通常采用双速按钮控制，浅按时低速运行，深按时高速运行，操作逻辑清晰简单。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200"/>
                        <a:t>通常有</a:t>
                      </a:r>
                      <a:r>
                        <a:rPr lang="en-US" altLang="zh-CN" sz="1200"/>
                        <a:t>2</a:t>
                      </a:r>
                      <a:r>
                        <a:rPr lang="zh-CN" altLang="en-US" sz="1200"/>
                        <a:t>种模式，一是手柄模式，单手轻握感应手柄，主机感知手柄力的变化控制负载升降，升降速度与手柄施力幅度相关；二是平衡模式，直接操作工件即可控制升降，作用力离开工件则悬浮在空中，适用于精密装配。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6" name="矩形 45"/>
          <p:cNvSpPr/>
          <p:nvPr/>
        </p:nvSpPr>
        <p:spPr>
          <a:xfrm>
            <a:off x="-10795" y="5307965"/>
            <a:ext cx="807085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操控特点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6670" y="8505825"/>
            <a:ext cx="68199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注：</a:t>
            </a:r>
            <a:r>
              <a:rPr lang="zh-CN" altLang="en-US" sz="1200" b="1" dirty="0">
                <a:solidFill>
                  <a:schemeClr val="tx1"/>
                </a:solidFill>
                <a:latin typeface="Calibri" panose="020F0502020204030204" charset="0"/>
                <a:cs typeface="+mn-ea"/>
                <a:sym typeface="+mn-ea"/>
              </a:rPr>
              <a:t>①</a:t>
            </a: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上表的参数值是我司移载设备集成的常规选用范围，不代表各提升产品的选型上限，且各家产品的性能参数略有差异，如需更具体参数请查阅相应品牌的技术资料。</a:t>
            </a:r>
          </a:p>
          <a:p>
            <a:pPr>
              <a:lnSpc>
                <a:spcPct val="1500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Calibri" panose="020F0502020204030204" charset="0"/>
                <a:ea typeface="微软雅黑" panose="020B0503020204020204" charset="-122"/>
                <a:cs typeface="+mn-ea"/>
                <a:sym typeface="+mn-ea"/>
              </a:rPr>
              <a:t>         </a:t>
            </a:r>
            <a:r>
              <a:rPr lang="zh-CN" altLang="en-US" sz="1200" b="1" dirty="0">
                <a:solidFill>
                  <a:schemeClr val="tx1"/>
                </a:solidFill>
                <a:latin typeface="Calibri" panose="020F0502020204030204" charset="0"/>
                <a:ea typeface="微软雅黑" panose="020B0503020204020204" charset="-122"/>
                <a:cs typeface="+mn-ea"/>
                <a:sym typeface="+mn-ea"/>
              </a:rPr>
              <a:t>②上表操控特点是我司对各类提升产品主要特点的解读，可能存在不完整，如需更深入的了解请查阅相应品牌的技术资料。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/>
        </p:nvSpPr>
        <p:spPr>
          <a:xfrm>
            <a:off x="-10795" y="8749665"/>
            <a:ext cx="871220" cy="40957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适配设备</a:t>
            </a:r>
          </a:p>
        </p:txBody>
      </p:sp>
      <p:pic>
        <p:nvPicPr>
          <p:cNvPr id="6" name="图片 5" descr="公司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00" y="264160"/>
            <a:ext cx="1727200" cy="3670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500120" y="5984240"/>
            <a:ext cx="3357880" cy="76200"/>
          </a:xfrm>
          <a:prstGeom prst="rect">
            <a:avLst/>
          </a:prstGeom>
          <a:gradFill>
            <a:gsLst>
              <a:gs pos="0">
                <a:srgbClr val="EF8200"/>
              </a:gs>
              <a:gs pos="30000">
                <a:srgbClr val="EF8200"/>
              </a:gs>
              <a:gs pos="45000">
                <a:srgbClr val="D9340A"/>
              </a:gs>
              <a:gs pos="100000">
                <a:srgbClr val="D9340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500120" y="6183630"/>
            <a:ext cx="3357245" cy="29756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1200" dirty="0"/>
              <a:t>轨道吊挂形式的软索移载设备，最常用的轨道形式是</a:t>
            </a:r>
            <a:r>
              <a:rPr lang="en-US" altLang="zh-CN" sz="1200" dirty="0"/>
              <a:t>X-Y</a:t>
            </a:r>
            <a:r>
              <a:rPr lang="zh-CN" altLang="en-US" sz="1200" dirty="0"/>
              <a:t>轨道系统，实现矩形的服务区域，适合大部分的工况，另有一种单轨形式，吊具仅能循轨道走向移动，适用于取放料位置始终固定的工况。在这两种轨道系统下，皆可通过轨道滑车悬挂气动平衡吊、电动葫芦、智能平衡吊等提升设备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4605" y="300355"/>
            <a:ext cx="6858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软索式助力移载设备</a:t>
            </a:r>
            <a:r>
              <a:rPr lang="en-US" altLang="zh-CN" sz="1600" b="1" dirty="0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——</a:t>
            </a:r>
            <a:r>
              <a:rPr lang="zh-CN" altLang="en-US" sz="1600" b="1" dirty="0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轨道吊挂形式</a:t>
            </a: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17759"/>
          <a:stretch>
            <a:fillRect/>
          </a:stretch>
        </p:blipFill>
        <p:spPr>
          <a:xfrm>
            <a:off x="-1270" y="1865630"/>
            <a:ext cx="6692900" cy="322453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78430" y="387350"/>
            <a:ext cx="4194175" cy="3303270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89125" y="8660130"/>
            <a:ext cx="607695" cy="98679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2390" y="8683625"/>
            <a:ext cx="534670" cy="1023620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47140" y="8749665"/>
            <a:ext cx="385445" cy="897255"/>
          </a:xfrm>
          <a:prstGeom prst="rect">
            <a:avLst/>
          </a:prstGeom>
        </p:spPr>
      </p:pic>
      <p:sp>
        <p:nvSpPr>
          <p:cNvPr id="74" name="矩形 73"/>
          <p:cNvSpPr/>
          <p:nvPr/>
        </p:nvSpPr>
        <p:spPr>
          <a:xfrm>
            <a:off x="1173480" y="5534660"/>
            <a:ext cx="1418590" cy="22783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EF82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61" name="直接连接符 60"/>
          <p:cNvCxnSpPr/>
          <p:nvPr/>
        </p:nvCxnSpPr>
        <p:spPr>
          <a:xfrm>
            <a:off x="824865" y="5299710"/>
            <a:ext cx="289560" cy="6445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3" name="文本框 62"/>
          <p:cNvSpPr txBox="1"/>
          <p:nvPr/>
        </p:nvSpPr>
        <p:spPr>
          <a:xfrm>
            <a:off x="1576705" y="5632450"/>
            <a:ext cx="9029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提升设备</a:t>
            </a:r>
          </a:p>
        </p:txBody>
      </p:sp>
      <p:cxnSp>
        <p:nvCxnSpPr>
          <p:cNvPr id="64" name="直接连接符 63"/>
          <p:cNvCxnSpPr/>
          <p:nvPr/>
        </p:nvCxnSpPr>
        <p:spPr>
          <a:xfrm>
            <a:off x="1741805" y="5889625"/>
            <a:ext cx="187325" cy="7480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69" name="组合 68"/>
          <p:cNvGrpSpPr/>
          <p:nvPr/>
        </p:nvGrpSpPr>
        <p:grpSpPr>
          <a:xfrm rot="5400000">
            <a:off x="512984" y="5698394"/>
            <a:ext cx="2714625" cy="1882967"/>
            <a:chOff x="1603" y="11256"/>
            <a:chExt cx="4275" cy="2277"/>
          </a:xfrm>
        </p:grpSpPr>
        <p:cxnSp>
          <p:nvCxnSpPr>
            <p:cNvPr id="50" name="直接连接符 49"/>
            <p:cNvCxnSpPr/>
            <p:nvPr/>
          </p:nvCxnSpPr>
          <p:spPr>
            <a:xfrm flipV="1">
              <a:off x="1603" y="11449"/>
              <a:ext cx="4275" cy="2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65" name="直接连接符 64"/>
            <p:cNvCxnSpPr/>
            <p:nvPr/>
          </p:nvCxnSpPr>
          <p:spPr>
            <a:xfrm flipV="1">
              <a:off x="1603" y="13274"/>
              <a:ext cx="4275" cy="2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/>
          </p:nvCxnSpPr>
          <p:spPr>
            <a:xfrm>
              <a:off x="3888" y="11256"/>
              <a:ext cx="0" cy="227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68" name="矩形 67"/>
            <p:cNvSpPr/>
            <p:nvPr/>
          </p:nvSpPr>
          <p:spPr>
            <a:xfrm>
              <a:off x="3737" y="12212"/>
              <a:ext cx="321" cy="223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70" name="文本框 69"/>
          <p:cNvSpPr txBox="1"/>
          <p:nvPr/>
        </p:nvSpPr>
        <p:spPr>
          <a:xfrm>
            <a:off x="497205" y="5041265"/>
            <a:ext cx="13811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固定轨道（</a:t>
            </a:r>
            <a:r>
              <a:rPr lang="en-US" altLang="zh-CN" sz="1200">
                <a:solidFill>
                  <a:schemeClr val="tx1"/>
                </a:solidFill>
                <a:latin typeface="+mn-ea"/>
                <a:sym typeface="+mn-ea"/>
              </a:rPr>
              <a:t>X</a:t>
            </a: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向）</a:t>
            </a:r>
          </a:p>
        </p:txBody>
      </p:sp>
      <p:sp>
        <p:nvSpPr>
          <p:cNvPr id="71" name="文本框 70"/>
          <p:cNvSpPr txBox="1"/>
          <p:nvPr/>
        </p:nvSpPr>
        <p:spPr>
          <a:xfrm>
            <a:off x="1284605" y="7179310"/>
            <a:ext cx="12077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移动轨道（</a:t>
            </a:r>
            <a:r>
              <a:rPr lang="en-US" altLang="zh-CN" sz="1200">
                <a:solidFill>
                  <a:schemeClr val="tx1"/>
                </a:solidFill>
                <a:latin typeface="+mn-ea"/>
                <a:sym typeface="+mn-ea"/>
              </a:rPr>
              <a:t>Y</a:t>
            </a: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向）</a:t>
            </a:r>
          </a:p>
        </p:txBody>
      </p:sp>
      <p:cxnSp>
        <p:nvCxnSpPr>
          <p:cNvPr id="73" name="直接连接符 72"/>
          <p:cNvCxnSpPr/>
          <p:nvPr/>
        </p:nvCxnSpPr>
        <p:spPr>
          <a:xfrm>
            <a:off x="1416050" y="6733540"/>
            <a:ext cx="260985" cy="4978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7" name="文本框 36"/>
          <p:cNvSpPr txBox="1"/>
          <p:nvPr/>
        </p:nvSpPr>
        <p:spPr>
          <a:xfrm>
            <a:off x="1353185" y="8162290"/>
            <a:ext cx="12077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服务区域</a:t>
            </a:r>
          </a:p>
        </p:txBody>
      </p:sp>
      <p:cxnSp>
        <p:nvCxnSpPr>
          <p:cNvPr id="38" name="直接连接符 37"/>
          <p:cNvCxnSpPr/>
          <p:nvPr/>
        </p:nvCxnSpPr>
        <p:spPr>
          <a:xfrm>
            <a:off x="1563370" y="7792720"/>
            <a:ext cx="182245" cy="4216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0" name="矩形 39"/>
          <p:cNvSpPr/>
          <p:nvPr/>
        </p:nvSpPr>
        <p:spPr>
          <a:xfrm>
            <a:off x="-10795" y="4631690"/>
            <a:ext cx="871220" cy="40957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服务区域</a:t>
            </a:r>
          </a:p>
        </p:txBody>
      </p:sp>
      <p:sp>
        <p:nvSpPr>
          <p:cNvPr id="5" name="矩形 4"/>
          <p:cNvSpPr/>
          <p:nvPr/>
        </p:nvSpPr>
        <p:spPr>
          <a:xfrm>
            <a:off x="-10795" y="1659890"/>
            <a:ext cx="1250950" cy="76200"/>
          </a:xfrm>
          <a:prstGeom prst="rect">
            <a:avLst/>
          </a:prstGeom>
          <a:gradFill>
            <a:gsLst>
              <a:gs pos="0">
                <a:srgbClr val="EF8200"/>
              </a:gs>
              <a:gs pos="30000">
                <a:srgbClr val="EF8200"/>
              </a:gs>
              <a:gs pos="45000">
                <a:srgbClr val="D9340A"/>
              </a:gs>
              <a:gs pos="100000">
                <a:srgbClr val="D9340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240655" y="1983105"/>
            <a:ext cx="16440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>
                <a:sym typeface="+mn-ea"/>
              </a:rPr>
              <a:t>X-Y</a:t>
            </a:r>
            <a:r>
              <a:rPr lang="zh-CN" altLang="en-US" sz="1600" b="1">
                <a:sym typeface="+mn-ea"/>
              </a:rPr>
              <a:t>轨道系统</a:t>
            </a:r>
            <a:endParaRPr lang="zh-CN" altLang="en-US" sz="1600" b="1">
              <a:solidFill>
                <a:schemeClr val="tx1"/>
              </a:solidFill>
              <a:latin typeface="+mj-ea"/>
              <a:ea typeface="+mj-ea"/>
              <a:cs typeface="+mj-ea"/>
              <a:sym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607050" y="2320290"/>
            <a:ext cx="1250950" cy="76200"/>
          </a:xfrm>
          <a:prstGeom prst="rect">
            <a:avLst/>
          </a:prstGeom>
          <a:gradFill>
            <a:gsLst>
              <a:gs pos="0">
                <a:srgbClr val="EF8200"/>
              </a:gs>
              <a:gs pos="30000">
                <a:srgbClr val="EF8200"/>
              </a:gs>
              <a:gs pos="45000">
                <a:srgbClr val="D9340A"/>
              </a:gs>
              <a:gs pos="100000">
                <a:srgbClr val="D9340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-10795" y="1736090"/>
            <a:ext cx="18764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>
                <a:sym typeface="+mn-ea"/>
              </a:rPr>
              <a:t>固定单轨</a:t>
            </a:r>
            <a:endParaRPr lang="zh-CN" altLang="en-US" sz="1600" b="1">
              <a:solidFill>
                <a:schemeClr val="tx1"/>
              </a:solidFill>
              <a:latin typeface="+mj-ea"/>
              <a:ea typeface="+mj-ea"/>
              <a:cs typeface="+mj-ea"/>
              <a:sym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64" y="1086727"/>
            <a:ext cx="2853238" cy="2927108"/>
          </a:xfrm>
          <a:prstGeom prst="rect">
            <a:avLst/>
          </a:prstGeom>
        </p:spPr>
      </p:pic>
      <p:pic>
        <p:nvPicPr>
          <p:cNvPr id="6" name="图片 5" descr="公司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800" y="264160"/>
            <a:ext cx="1727200" cy="3670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8150225"/>
            <a:ext cx="3357880" cy="76200"/>
          </a:xfrm>
          <a:prstGeom prst="rect">
            <a:avLst/>
          </a:prstGeom>
          <a:gradFill>
            <a:gsLst>
              <a:gs pos="0">
                <a:srgbClr val="EF8200"/>
              </a:gs>
              <a:gs pos="30000">
                <a:srgbClr val="EF8200"/>
              </a:gs>
              <a:gs pos="45000">
                <a:srgbClr val="D9340A"/>
              </a:gs>
              <a:gs pos="100000">
                <a:srgbClr val="D9340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09855" y="8279130"/>
            <a:ext cx="6631305" cy="14465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1200" dirty="0"/>
              <a:t>立柱悬臂式移载设备我们通常称之为立柱悬臂吊，是将一段轨道作为悬臂，通过回转关节与立柱相连，使轨道可以绕立柱旋转，其旋转</a:t>
            </a:r>
            <a:r>
              <a:rPr lang="en-US" altLang="zh-CN" sz="1200" dirty="0"/>
              <a:t>“</a:t>
            </a:r>
            <a:r>
              <a:rPr lang="zh-CN" altLang="en-US" sz="1200" dirty="0"/>
              <a:t>扫</a:t>
            </a:r>
            <a:r>
              <a:rPr lang="en-US" altLang="zh-CN" sz="1200" dirty="0"/>
              <a:t>”</a:t>
            </a:r>
            <a:r>
              <a:rPr lang="zh-CN" altLang="en-US" sz="1200" dirty="0"/>
              <a:t>过的扇面就是服务区域。立柱是利用锚栓或预埋连接件的方式固定于地面，</a:t>
            </a:r>
            <a:r>
              <a:rPr lang="zh-CN" altLang="en-US" sz="1200" dirty="0">
                <a:latin typeface="+mn-ea"/>
                <a:cs typeface="+mn-ea"/>
                <a:sym typeface="+mn-ea"/>
              </a:rPr>
              <a:t>对安装使用的空间高度需求通常为</a:t>
            </a:r>
            <a:r>
              <a:rPr lang="en-US" altLang="zh-CN" sz="1200" dirty="0">
                <a:latin typeface="+mn-ea"/>
                <a:cs typeface="+mn-ea"/>
                <a:sym typeface="+mn-ea"/>
              </a:rPr>
              <a:t>3000-4000mm</a:t>
            </a:r>
            <a:r>
              <a:rPr lang="zh-CN" altLang="en-US" sz="1200" dirty="0">
                <a:latin typeface="+mn-ea"/>
                <a:cs typeface="+mn-ea"/>
                <a:sym typeface="+mn-ea"/>
              </a:rPr>
              <a:t>。</a:t>
            </a:r>
            <a:r>
              <a:rPr lang="zh-CN" altLang="en-US" sz="1200" dirty="0"/>
              <a:t>悬臂轨道下可适配气动平衡吊、电动葫芦、智能平衡吊等提升设备，对于大载荷悬臂吊仅适配电动葫芦。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4605" y="300355"/>
            <a:ext cx="6858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软索式助力移载设备</a:t>
            </a:r>
            <a:r>
              <a:rPr lang="en-US" altLang="zh-CN" sz="1600" b="1" dirty="0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——</a:t>
            </a:r>
            <a:r>
              <a:rPr lang="zh-CN" altLang="en-US" sz="1600" b="1" dirty="0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立柱悬臂式</a:t>
            </a:r>
          </a:p>
        </p:txBody>
      </p:sp>
      <p:sp>
        <p:nvSpPr>
          <p:cNvPr id="5" name="矩形 4"/>
          <p:cNvSpPr/>
          <p:nvPr/>
        </p:nvSpPr>
        <p:spPr>
          <a:xfrm>
            <a:off x="0" y="4612640"/>
            <a:ext cx="1250950" cy="76200"/>
          </a:xfrm>
          <a:prstGeom prst="rect">
            <a:avLst/>
          </a:prstGeom>
          <a:gradFill>
            <a:gsLst>
              <a:gs pos="0">
                <a:srgbClr val="EF8200"/>
              </a:gs>
              <a:gs pos="30000">
                <a:srgbClr val="EF8200"/>
              </a:gs>
              <a:gs pos="45000">
                <a:srgbClr val="D9340A"/>
              </a:gs>
              <a:gs pos="100000">
                <a:srgbClr val="D9340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241925" y="4275455"/>
            <a:ext cx="16440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大载荷悬臂吊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-635" y="4275455"/>
            <a:ext cx="18764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常规悬臂吊</a:t>
            </a:r>
          </a:p>
        </p:txBody>
      </p:sp>
      <p:sp>
        <p:nvSpPr>
          <p:cNvPr id="29" name="矩形 28"/>
          <p:cNvSpPr/>
          <p:nvPr/>
        </p:nvSpPr>
        <p:spPr>
          <a:xfrm>
            <a:off x="5608320" y="4612640"/>
            <a:ext cx="1250950" cy="76200"/>
          </a:xfrm>
          <a:prstGeom prst="rect">
            <a:avLst/>
          </a:prstGeom>
          <a:gradFill>
            <a:gsLst>
              <a:gs pos="0">
                <a:srgbClr val="EF8200"/>
              </a:gs>
              <a:gs pos="30000">
                <a:srgbClr val="EF8200"/>
              </a:gs>
              <a:gs pos="45000">
                <a:srgbClr val="D9340A"/>
              </a:gs>
              <a:gs pos="100000">
                <a:srgbClr val="D9340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5190" y="4688840"/>
            <a:ext cx="477520" cy="77597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08455" y="4712335"/>
            <a:ext cx="420370" cy="80518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3205" y="4778375"/>
            <a:ext cx="302895" cy="70548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95035" y="4688840"/>
            <a:ext cx="477520" cy="775970"/>
          </a:xfrm>
          <a:prstGeom prst="rect">
            <a:avLst/>
          </a:prstGeom>
        </p:spPr>
      </p:pic>
      <p:pic>
        <p:nvPicPr>
          <p:cNvPr id="14" name="图片 13"/>
          <p:cNvPicPr/>
          <p:nvPr/>
        </p:nvPicPr>
        <p:blipFill>
          <a:blip r:embed="rId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13455" y="1177925"/>
            <a:ext cx="3359150" cy="2893695"/>
          </a:xfrm>
          <a:prstGeom prst="rect">
            <a:avLst/>
          </a:prstGeom>
        </p:spPr>
      </p:pic>
      <p:grpSp>
        <p:nvGrpSpPr>
          <p:cNvPr id="52" name="组合 51"/>
          <p:cNvGrpSpPr/>
          <p:nvPr/>
        </p:nvGrpSpPr>
        <p:grpSpPr>
          <a:xfrm>
            <a:off x="546100" y="5887085"/>
            <a:ext cx="1788160" cy="1771650"/>
            <a:chOff x="919" y="9757"/>
            <a:chExt cx="2816" cy="2790"/>
          </a:xfrm>
        </p:grpSpPr>
        <p:sp>
          <p:nvSpPr>
            <p:cNvPr id="40" name="椭圆 39"/>
            <p:cNvSpPr/>
            <p:nvPr/>
          </p:nvSpPr>
          <p:spPr>
            <a:xfrm>
              <a:off x="919" y="9757"/>
              <a:ext cx="2816" cy="279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1791" y="10617"/>
              <a:ext cx="1072" cy="1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1480185" y="6718935"/>
            <a:ext cx="868045" cy="8953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 flipH="1">
            <a:off x="3409315" y="989965"/>
            <a:ext cx="29210" cy="6684645"/>
          </a:xfrm>
          <a:prstGeom prst="line">
            <a:avLst/>
          </a:prstGeom>
          <a:ln w="12700" cap="flat" cmpd="sng" algn="ctr">
            <a:solidFill>
              <a:srgbClr val="EF8200"/>
            </a:solidFill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9" name="流程图: 准备 18"/>
          <p:cNvSpPr/>
          <p:nvPr/>
        </p:nvSpPr>
        <p:spPr>
          <a:xfrm>
            <a:off x="2733040" y="4956810"/>
            <a:ext cx="1387475" cy="314960"/>
          </a:xfrm>
          <a:prstGeom prst="flowChartPreparation">
            <a:avLst/>
          </a:prstGeom>
          <a:solidFill>
            <a:schemeClr val="accent2"/>
          </a:solidFill>
          <a:ln>
            <a:solidFill>
              <a:srgbClr val="EF82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/>
              <a:t>适配设备</a:t>
            </a:r>
          </a:p>
        </p:txBody>
      </p:sp>
      <p:grpSp>
        <p:nvGrpSpPr>
          <p:cNvPr id="42" name="组合 41"/>
          <p:cNvGrpSpPr/>
          <p:nvPr/>
        </p:nvGrpSpPr>
        <p:grpSpPr>
          <a:xfrm rot="2760000">
            <a:off x="4199255" y="5887085"/>
            <a:ext cx="1859280" cy="1788160"/>
            <a:chOff x="7477" y="9271"/>
            <a:chExt cx="2928" cy="2816"/>
          </a:xfrm>
        </p:grpSpPr>
        <p:grpSp>
          <p:nvGrpSpPr>
            <p:cNvPr id="22" name="组合 21"/>
            <p:cNvGrpSpPr/>
            <p:nvPr/>
          </p:nvGrpSpPr>
          <p:grpSpPr>
            <a:xfrm>
              <a:off x="7589" y="9271"/>
              <a:ext cx="2816" cy="2790"/>
              <a:chOff x="919" y="9757"/>
              <a:chExt cx="2816" cy="2790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919" y="9757"/>
                <a:ext cx="2816" cy="279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1791" y="10617"/>
                <a:ext cx="1072" cy="107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0" name="矩形 29"/>
            <p:cNvSpPr/>
            <p:nvPr/>
          </p:nvSpPr>
          <p:spPr>
            <a:xfrm>
              <a:off x="7477" y="10711"/>
              <a:ext cx="1491" cy="13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7581" y="10702"/>
              <a:ext cx="876" cy="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8973" y="11194"/>
              <a:ext cx="0" cy="85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28" name="矩形 27"/>
          <p:cNvSpPr/>
          <p:nvPr/>
        </p:nvSpPr>
        <p:spPr>
          <a:xfrm>
            <a:off x="5154930" y="6752590"/>
            <a:ext cx="883285" cy="7620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3" name="直接连接符 42"/>
          <p:cNvCxnSpPr/>
          <p:nvPr/>
        </p:nvCxnSpPr>
        <p:spPr>
          <a:xfrm flipH="1">
            <a:off x="2028190" y="5955665"/>
            <a:ext cx="274320" cy="7137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4" name="文本框 43"/>
          <p:cNvSpPr txBox="1"/>
          <p:nvPr/>
        </p:nvSpPr>
        <p:spPr>
          <a:xfrm>
            <a:off x="2213610" y="5772785"/>
            <a:ext cx="89090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悬臂轨道</a:t>
            </a:r>
          </a:p>
        </p:txBody>
      </p:sp>
      <p:cxnSp>
        <p:nvCxnSpPr>
          <p:cNvPr id="45" name="直接连接符 44"/>
          <p:cNvCxnSpPr>
            <a:stCxn id="46" idx="1"/>
            <a:endCxn id="28" idx="0"/>
          </p:cNvCxnSpPr>
          <p:nvPr/>
        </p:nvCxnSpPr>
        <p:spPr>
          <a:xfrm flipH="1">
            <a:off x="5596890" y="5910580"/>
            <a:ext cx="253365" cy="8420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6" name="文本框 45"/>
          <p:cNvSpPr txBox="1"/>
          <p:nvPr/>
        </p:nvSpPr>
        <p:spPr>
          <a:xfrm>
            <a:off x="5850255" y="5772785"/>
            <a:ext cx="89090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悬臂轨道</a:t>
            </a:r>
          </a:p>
        </p:txBody>
      </p:sp>
      <p:cxnSp>
        <p:nvCxnSpPr>
          <p:cNvPr id="47" name="直接箭头连接符 46"/>
          <p:cNvCxnSpPr/>
          <p:nvPr/>
        </p:nvCxnSpPr>
        <p:spPr>
          <a:xfrm flipH="1" flipV="1">
            <a:off x="2072640" y="7399020"/>
            <a:ext cx="215265" cy="21717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8" name="文本框 47"/>
          <p:cNvSpPr txBox="1"/>
          <p:nvPr/>
        </p:nvSpPr>
        <p:spPr>
          <a:xfrm>
            <a:off x="2313305" y="7479030"/>
            <a:ext cx="107061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solidFill>
                  <a:schemeClr val="tx1"/>
                </a:solidFill>
                <a:latin typeface="+mn-ea"/>
                <a:sym typeface="+mn-ea"/>
              </a:rPr>
              <a:t>maxR5000</a:t>
            </a:r>
          </a:p>
        </p:txBody>
      </p:sp>
      <p:cxnSp>
        <p:nvCxnSpPr>
          <p:cNvPr id="49" name="直接箭头连接符 48"/>
          <p:cNvCxnSpPr/>
          <p:nvPr/>
        </p:nvCxnSpPr>
        <p:spPr>
          <a:xfrm flipH="1" flipV="1">
            <a:off x="5399405" y="7669530"/>
            <a:ext cx="79375" cy="25336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1" name="文本框 50"/>
          <p:cNvSpPr txBox="1"/>
          <p:nvPr/>
        </p:nvSpPr>
        <p:spPr>
          <a:xfrm>
            <a:off x="5513070" y="7749540"/>
            <a:ext cx="107061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solidFill>
                  <a:schemeClr val="tx1"/>
                </a:solidFill>
                <a:latin typeface="+mn-ea"/>
                <a:sym typeface="+mn-ea"/>
              </a:rPr>
              <a:t>maxR5000</a:t>
            </a:r>
          </a:p>
        </p:txBody>
      </p:sp>
      <p:sp>
        <p:nvSpPr>
          <p:cNvPr id="53" name="流程图: 准备 52"/>
          <p:cNvSpPr/>
          <p:nvPr/>
        </p:nvSpPr>
        <p:spPr>
          <a:xfrm>
            <a:off x="2722880" y="6549390"/>
            <a:ext cx="1387475" cy="314960"/>
          </a:xfrm>
          <a:prstGeom prst="flowChartPreparation">
            <a:avLst/>
          </a:prstGeom>
          <a:solidFill>
            <a:schemeClr val="accent2"/>
          </a:solidFill>
          <a:ln>
            <a:solidFill>
              <a:srgbClr val="EF82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/>
              <a:t>服务区域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72" y="1500739"/>
            <a:ext cx="6337786" cy="3577783"/>
          </a:xfrm>
          <a:prstGeom prst="rect">
            <a:avLst/>
          </a:prstGeom>
        </p:spPr>
      </p:pic>
      <p:pic>
        <p:nvPicPr>
          <p:cNvPr id="6" name="图片 5" descr="公司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800" y="264160"/>
            <a:ext cx="1727200" cy="3670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500120" y="5984240"/>
            <a:ext cx="3357880" cy="76200"/>
          </a:xfrm>
          <a:prstGeom prst="rect">
            <a:avLst/>
          </a:prstGeom>
          <a:gradFill>
            <a:gsLst>
              <a:gs pos="0">
                <a:srgbClr val="EF8200"/>
              </a:gs>
              <a:gs pos="30000">
                <a:srgbClr val="EF8200"/>
              </a:gs>
              <a:gs pos="45000">
                <a:srgbClr val="D9340A"/>
              </a:gs>
              <a:gs pos="100000">
                <a:srgbClr val="D9340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500120" y="6141720"/>
            <a:ext cx="3357245" cy="29756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atinLnBrk="1">
              <a:lnSpc>
                <a:spcPct val="150000"/>
              </a:lnSpc>
            </a:pPr>
            <a:r>
              <a:rPr lang="en-US" altLang="zh-CN" sz="1200" dirty="0"/>
              <a:t>713</a:t>
            </a:r>
            <a:r>
              <a:rPr lang="zh-CN" altLang="en-US" sz="1200" dirty="0"/>
              <a:t>折臂吊是由前、后两节臂杆及两个回转关节构成，通常配置气动平衡吊用于提升，其吊索经过定滑轮后悬垂于前臂杆远端，吊索下端吊挂定制吊具。在服务区域内，操作者可以直接推拉吊具带动臂杆随动。在两个回转关节处配有刹车装置，在非使用时锁定两节臂杆的姿态，防止夹具漂移。其安装形式多样，适应不同的应用工况。</a:t>
            </a:r>
          </a:p>
          <a:p>
            <a:pPr latinLnBrk="1">
              <a:lnSpc>
                <a:spcPct val="150000"/>
              </a:lnSpc>
            </a:pPr>
            <a:endParaRPr lang="zh-CN" altLang="en-US" sz="1200" dirty="0"/>
          </a:p>
        </p:txBody>
      </p:sp>
      <p:sp>
        <p:nvSpPr>
          <p:cNvPr id="10" name="矩形 9"/>
          <p:cNvSpPr/>
          <p:nvPr/>
        </p:nvSpPr>
        <p:spPr>
          <a:xfrm>
            <a:off x="0" y="5982335"/>
            <a:ext cx="807720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负载能力：</a:t>
            </a:r>
          </a:p>
        </p:txBody>
      </p:sp>
      <p:sp>
        <p:nvSpPr>
          <p:cNvPr id="11" name="矩形 10"/>
          <p:cNvSpPr/>
          <p:nvPr/>
        </p:nvSpPr>
        <p:spPr>
          <a:xfrm>
            <a:off x="0" y="6487160"/>
            <a:ext cx="807085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服务区域：</a:t>
            </a:r>
            <a:endParaRPr lang="en-US" altLang="zh-CN" sz="1200"/>
          </a:p>
        </p:txBody>
      </p:sp>
      <p:sp>
        <p:nvSpPr>
          <p:cNvPr id="12" name="矩形 11"/>
          <p:cNvSpPr/>
          <p:nvPr/>
        </p:nvSpPr>
        <p:spPr>
          <a:xfrm>
            <a:off x="0" y="6991985"/>
            <a:ext cx="807720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升降行程：</a:t>
            </a:r>
            <a:endParaRPr lang="en-US" altLang="zh-CN" sz="1200"/>
          </a:p>
        </p:txBody>
      </p:sp>
      <p:sp>
        <p:nvSpPr>
          <p:cNvPr id="13" name="文本框 12"/>
          <p:cNvSpPr txBox="1"/>
          <p:nvPr/>
        </p:nvSpPr>
        <p:spPr>
          <a:xfrm>
            <a:off x="932815" y="5984240"/>
            <a:ext cx="114554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+mn-ea"/>
                <a:sym typeface="+mn-ea"/>
              </a:rPr>
              <a:t>max227k</a:t>
            </a:r>
            <a:r>
              <a:rPr lang="en-US" altLang="zh-CN" sz="1200" dirty="0">
                <a:solidFill>
                  <a:schemeClr val="tx1"/>
                </a:solidFill>
                <a:latin typeface="+mn-ea"/>
                <a:sym typeface="+mn-ea"/>
              </a:rPr>
              <a:t>g</a:t>
            </a:r>
            <a:r>
              <a:rPr lang="en-US" altLang="zh-CN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①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932815" y="6487795"/>
            <a:ext cx="173164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200">
                <a:latin typeface="+mn-ea"/>
                <a:sym typeface="+mn-ea"/>
              </a:rPr>
              <a:t>R1500-2800mm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932815" y="6991350"/>
            <a:ext cx="14319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+mn-ea"/>
                <a:sym typeface="+mn-ea"/>
              </a:rPr>
              <a:t>Max2000mm</a:t>
            </a:r>
          </a:p>
        </p:txBody>
      </p:sp>
      <p:sp>
        <p:nvSpPr>
          <p:cNvPr id="16" name="矩形 15"/>
          <p:cNvSpPr/>
          <p:nvPr/>
        </p:nvSpPr>
        <p:spPr>
          <a:xfrm>
            <a:off x="0" y="7496810"/>
            <a:ext cx="807085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动力形式：</a:t>
            </a:r>
            <a:endParaRPr lang="en-US" altLang="zh-CN" sz="1200"/>
          </a:p>
        </p:txBody>
      </p:sp>
      <p:sp>
        <p:nvSpPr>
          <p:cNvPr id="17" name="矩形 16"/>
          <p:cNvSpPr/>
          <p:nvPr/>
        </p:nvSpPr>
        <p:spPr>
          <a:xfrm>
            <a:off x="0" y="8001635"/>
            <a:ext cx="807085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控制方式：</a:t>
            </a:r>
            <a:endParaRPr lang="en-US" altLang="zh-CN" sz="1200"/>
          </a:p>
        </p:txBody>
      </p:sp>
      <p:sp>
        <p:nvSpPr>
          <p:cNvPr id="18" name="文本框 17"/>
          <p:cNvSpPr txBox="1"/>
          <p:nvPr/>
        </p:nvSpPr>
        <p:spPr>
          <a:xfrm>
            <a:off x="932815" y="7494905"/>
            <a:ext cx="201104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latin typeface="+mn-ea"/>
                <a:cs typeface="+mn-ea"/>
                <a:sym typeface="+mn-ea"/>
              </a:rPr>
              <a:t>压缩空气</a:t>
            </a:r>
            <a:r>
              <a:rPr lang="en-US" altLang="zh-CN" sz="1200">
                <a:latin typeface="+mn-ea"/>
                <a:cs typeface="+mn-ea"/>
                <a:sym typeface="+mn-ea"/>
              </a:rPr>
              <a:t>0.5-0.7Mpa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932815" y="7998460"/>
            <a:ext cx="20116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latin typeface="+mn-ea"/>
                <a:cs typeface="+mn-ea"/>
                <a:sym typeface="+mn-ea"/>
              </a:rPr>
              <a:t>UP/DN</a:t>
            </a:r>
          </a:p>
        </p:txBody>
      </p:sp>
      <p:sp>
        <p:nvSpPr>
          <p:cNvPr id="20" name="矩形 19"/>
          <p:cNvSpPr/>
          <p:nvPr/>
        </p:nvSpPr>
        <p:spPr>
          <a:xfrm>
            <a:off x="-635" y="8506460"/>
            <a:ext cx="808990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安装形式：</a:t>
            </a:r>
            <a:endParaRPr lang="en-US" altLang="zh-CN" sz="1200"/>
          </a:p>
        </p:txBody>
      </p:sp>
      <p:sp>
        <p:nvSpPr>
          <p:cNvPr id="21" name="文本框 20"/>
          <p:cNvSpPr txBox="1"/>
          <p:nvPr/>
        </p:nvSpPr>
        <p:spPr>
          <a:xfrm>
            <a:off x="932180" y="8503285"/>
            <a:ext cx="23139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+mn-ea"/>
                <a:cs typeface="+mn-ea"/>
                <a:sym typeface="+mn-ea"/>
              </a:rPr>
              <a:t>倒挂移动</a:t>
            </a:r>
            <a:r>
              <a:rPr lang="en-US" altLang="zh-CN" sz="1200" dirty="0">
                <a:latin typeface="+mn-ea"/>
                <a:cs typeface="+mn-ea"/>
                <a:sym typeface="+mn-ea"/>
              </a:rPr>
              <a:t>\</a:t>
            </a:r>
            <a:r>
              <a:rPr lang="zh-CN" altLang="en-US" sz="1200" dirty="0">
                <a:latin typeface="+mn-ea"/>
                <a:cs typeface="+mn-ea"/>
                <a:sym typeface="+mn-ea"/>
              </a:rPr>
              <a:t>倒挂固定</a:t>
            </a:r>
            <a:r>
              <a:rPr lang="en-US" altLang="zh-CN" sz="1200" dirty="0">
                <a:latin typeface="+mn-ea"/>
                <a:cs typeface="+mn-ea"/>
                <a:sym typeface="+mn-ea"/>
              </a:rPr>
              <a:t>\</a:t>
            </a:r>
            <a:r>
              <a:rPr lang="zh-CN" altLang="en-US" sz="1200" dirty="0">
                <a:latin typeface="+mn-ea"/>
                <a:cs typeface="+mn-ea"/>
                <a:sym typeface="+mn-ea"/>
              </a:rPr>
              <a:t>地面立柱</a:t>
            </a:r>
            <a:r>
              <a:rPr lang="en-US" altLang="zh-CN" sz="1200" dirty="0">
                <a:latin typeface="+mn-ea"/>
                <a:cs typeface="+mn-ea"/>
                <a:sym typeface="+mn-ea"/>
              </a:rPr>
              <a:t>\</a:t>
            </a:r>
            <a:r>
              <a:rPr lang="zh-CN" altLang="en-US" sz="1200" dirty="0">
                <a:latin typeface="+mn-ea"/>
                <a:cs typeface="+mn-ea"/>
                <a:sym typeface="+mn-ea"/>
              </a:rPr>
              <a:t>地面小车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6670" y="9005570"/>
            <a:ext cx="68199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注：</a:t>
            </a: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①负载能力的数值包括工件和夹具的总重量</a:t>
            </a:r>
          </a:p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      ②</a:t>
            </a:r>
            <a:r>
              <a:rPr lang="zh-CN" altLang="en-US" sz="1200" b="1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当您的需求超出以上任一项指标范围，请咨询我们的工程师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767080" y="1924377"/>
            <a:ext cx="738505" cy="622935"/>
            <a:chOff x="4233" y="4291"/>
            <a:chExt cx="1440" cy="1540"/>
          </a:xfrm>
        </p:grpSpPr>
        <p:grpSp>
          <p:nvGrpSpPr>
            <p:cNvPr id="23" name="组合 22"/>
            <p:cNvGrpSpPr/>
            <p:nvPr/>
          </p:nvGrpSpPr>
          <p:grpSpPr>
            <a:xfrm>
              <a:off x="4233" y="4704"/>
              <a:ext cx="1440" cy="400"/>
              <a:chOff x="4233" y="4704"/>
              <a:chExt cx="1440" cy="400"/>
            </a:xfrm>
          </p:grpSpPr>
          <p:sp>
            <p:nvSpPr>
              <p:cNvPr id="3" name="弧形 2"/>
              <p:cNvSpPr/>
              <p:nvPr/>
            </p:nvSpPr>
            <p:spPr>
              <a:xfrm>
                <a:off x="4233" y="4704"/>
                <a:ext cx="1440" cy="401"/>
              </a:xfrm>
              <a:prstGeom prst="arc">
                <a:avLst>
                  <a:gd name="adj1" fmla="val 18026287"/>
                  <a:gd name="adj2" fmla="val 12349995"/>
                </a:avLst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5" name="直接箭头连接符 4"/>
              <p:cNvCxnSpPr/>
              <p:nvPr/>
            </p:nvCxnSpPr>
            <p:spPr>
              <a:xfrm flipH="1" flipV="1">
                <a:off x="4992" y="4704"/>
                <a:ext cx="171" cy="1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  <p:cxnSp>
          <p:nvCxnSpPr>
            <p:cNvPr id="22" name="直接连接符 21"/>
            <p:cNvCxnSpPr/>
            <p:nvPr/>
          </p:nvCxnSpPr>
          <p:spPr>
            <a:xfrm>
              <a:off x="4958" y="4291"/>
              <a:ext cx="4" cy="15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grpSp>
        <p:nvGrpSpPr>
          <p:cNvPr id="25" name="组合 24"/>
          <p:cNvGrpSpPr/>
          <p:nvPr/>
        </p:nvGrpSpPr>
        <p:grpSpPr>
          <a:xfrm>
            <a:off x="3635057" y="1554272"/>
            <a:ext cx="738505" cy="622935"/>
            <a:chOff x="4233" y="4291"/>
            <a:chExt cx="1440" cy="1540"/>
          </a:xfrm>
        </p:grpSpPr>
        <p:grpSp>
          <p:nvGrpSpPr>
            <p:cNvPr id="26" name="组合 25"/>
            <p:cNvGrpSpPr/>
            <p:nvPr/>
          </p:nvGrpSpPr>
          <p:grpSpPr>
            <a:xfrm>
              <a:off x="4233" y="4704"/>
              <a:ext cx="1440" cy="400"/>
              <a:chOff x="4233" y="4704"/>
              <a:chExt cx="1440" cy="400"/>
            </a:xfrm>
          </p:grpSpPr>
          <p:sp>
            <p:nvSpPr>
              <p:cNvPr id="27" name="弧形 26"/>
              <p:cNvSpPr/>
              <p:nvPr/>
            </p:nvSpPr>
            <p:spPr>
              <a:xfrm>
                <a:off x="4233" y="4704"/>
                <a:ext cx="1440" cy="401"/>
              </a:xfrm>
              <a:prstGeom prst="arc">
                <a:avLst>
                  <a:gd name="adj1" fmla="val 18026287"/>
                  <a:gd name="adj2" fmla="val 12349995"/>
                </a:avLst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8" name="直接箭头连接符 27"/>
              <p:cNvCxnSpPr/>
              <p:nvPr/>
            </p:nvCxnSpPr>
            <p:spPr>
              <a:xfrm flipH="1" flipV="1">
                <a:off x="4992" y="4704"/>
                <a:ext cx="171" cy="1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  <p:cxnSp>
          <p:nvCxnSpPr>
            <p:cNvPr id="29" name="直接连接符 28"/>
            <p:cNvCxnSpPr/>
            <p:nvPr/>
          </p:nvCxnSpPr>
          <p:spPr>
            <a:xfrm>
              <a:off x="4958" y="4291"/>
              <a:ext cx="4" cy="15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48" name="文本框 47"/>
          <p:cNvSpPr txBox="1"/>
          <p:nvPr/>
        </p:nvSpPr>
        <p:spPr>
          <a:xfrm>
            <a:off x="913797" y="1616750"/>
            <a:ext cx="5727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+mn-ea"/>
                <a:sym typeface="+mn-ea"/>
              </a:rPr>
              <a:t>360</a:t>
            </a:r>
            <a:r>
              <a:rPr lang="zh-CN" altLang="en-US" sz="1200" dirty="0">
                <a:latin typeface="+mn-ea"/>
                <a:sym typeface="+mn-ea"/>
              </a:rPr>
              <a:t>°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3737926" y="1311910"/>
            <a:ext cx="5727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+mn-ea"/>
                <a:sym typeface="+mn-ea"/>
              </a:rPr>
              <a:t>330</a:t>
            </a:r>
            <a:r>
              <a:rPr lang="zh-CN" altLang="en-US" sz="1200" dirty="0">
                <a:latin typeface="+mn-ea"/>
                <a:sym typeface="+mn-ea"/>
              </a:rPr>
              <a:t>°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3028950" y="2846070"/>
            <a:ext cx="9029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中关节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6023893" y="2825577"/>
            <a:ext cx="9029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/>
                </a:solidFill>
                <a:latin typeface="+mn-ea"/>
                <a:sym typeface="+mn-ea"/>
              </a:rPr>
              <a:t>定滑轮</a:t>
            </a:r>
          </a:p>
        </p:txBody>
      </p:sp>
      <p:cxnSp>
        <p:nvCxnSpPr>
          <p:cNvPr id="55" name="直接连接符 54"/>
          <p:cNvCxnSpPr/>
          <p:nvPr/>
        </p:nvCxnSpPr>
        <p:spPr>
          <a:xfrm flipV="1">
            <a:off x="3602355" y="2577348"/>
            <a:ext cx="421956" cy="3754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 flipH="1" flipV="1">
            <a:off x="5931643" y="2615087"/>
            <a:ext cx="161124" cy="3355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7" name="文本框 56"/>
          <p:cNvSpPr txBox="1"/>
          <p:nvPr/>
        </p:nvSpPr>
        <p:spPr>
          <a:xfrm>
            <a:off x="347345" y="3783330"/>
            <a:ext cx="9029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/>
                </a:solidFill>
                <a:latin typeface="+mn-ea"/>
                <a:sym typeface="+mn-ea"/>
              </a:rPr>
              <a:t>主关节</a:t>
            </a:r>
          </a:p>
        </p:txBody>
      </p:sp>
      <p:cxnSp>
        <p:nvCxnSpPr>
          <p:cNvPr id="58" name="直接连接符 57"/>
          <p:cNvCxnSpPr/>
          <p:nvPr/>
        </p:nvCxnSpPr>
        <p:spPr>
          <a:xfrm flipV="1">
            <a:off x="932180" y="3609106"/>
            <a:ext cx="224154" cy="3177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3602355" y="3480244"/>
            <a:ext cx="10871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/>
                </a:solidFill>
                <a:latin typeface="+mn-ea"/>
                <a:sym typeface="+mn-ea"/>
              </a:rPr>
              <a:t>气动平衡吊</a:t>
            </a:r>
          </a:p>
        </p:txBody>
      </p:sp>
      <p:cxnSp>
        <p:nvCxnSpPr>
          <p:cNvPr id="36" name="直接连接符 35"/>
          <p:cNvCxnSpPr/>
          <p:nvPr/>
        </p:nvCxnSpPr>
        <p:spPr>
          <a:xfrm flipV="1">
            <a:off x="4506912" y="3265285"/>
            <a:ext cx="224154" cy="3177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14605" y="300355"/>
            <a:ext cx="6858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软索式助力移载设备</a:t>
            </a:r>
            <a:r>
              <a:rPr lang="en-US" altLang="zh-CN" sz="1600" b="1" dirty="0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——713</a:t>
            </a:r>
            <a:r>
              <a:rPr lang="zh-CN" altLang="en-US" sz="1600" b="1" dirty="0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折臂吊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15" y="1880870"/>
            <a:ext cx="5020376" cy="236253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7482" y="7409514"/>
            <a:ext cx="1051563" cy="41432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4605" y="300355"/>
            <a:ext cx="6858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软索式助力移载设备</a:t>
            </a:r>
            <a:r>
              <a:rPr lang="en-US" altLang="zh-CN" sz="1600" b="1" dirty="0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——713</a:t>
            </a:r>
            <a:r>
              <a:rPr lang="zh-CN" altLang="en-US" sz="1600" b="1" dirty="0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折臂吊</a:t>
            </a:r>
            <a:endParaRPr lang="zh-CN" altLang="en-US" sz="1600" b="1" dirty="0">
              <a:solidFill>
                <a:srgbClr val="D9340A"/>
              </a:solidFill>
              <a:latin typeface="+mj-ea"/>
              <a:cs typeface="+mj-ea"/>
              <a:sym typeface="+mn-ea"/>
            </a:endParaRPr>
          </a:p>
        </p:txBody>
      </p:sp>
      <p:pic>
        <p:nvPicPr>
          <p:cNvPr id="6" name="图片 5" descr="公司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0800" y="264160"/>
            <a:ext cx="1727200" cy="3670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123690" y="5671820"/>
            <a:ext cx="2748915" cy="76200"/>
          </a:xfrm>
          <a:prstGeom prst="rect">
            <a:avLst/>
          </a:prstGeom>
          <a:gradFill>
            <a:gsLst>
              <a:gs pos="0">
                <a:srgbClr val="EF8200"/>
              </a:gs>
              <a:gs pos="30000">
                <a:srgbClr val="EF8200"/>
              </a:gs>
              <a:gs pos="45000">
                <a:srgbClr val="D9340A"/>
              </a:gs>
              <a:gs pos="100000">
                <a:srgbClr val="D9340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4707255" y="8811260"/>
            <a:ext cx="20415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服务区域：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倒挂固定</a:t>
            </a:r>
          </a:p>
          <a:p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 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                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地面立柱</a:t>
            </a:r>
          </a:p>
          <a:p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 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                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地面小车</a:t>
            </a:r>
          </a:p>
        </p:txBody>
      </p:sp>
      <p:cxnSp>
        <p:nvCxnSpPr>
          <p:cNvPr id="28" name="直接连接符 27"/>
          <p:cNvCxnSpPr/>
          <p:nvPr/>
        </p:nvCxnSpPr>
        <p:spPr>
          <a:xfrm flipV="1">
            <a:off x="5493067" y="1377950"/>
            <a:ext cx="10160" cy="127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V="1">
            <a:off x="1642745" y="1334770"/>
            <a:ext cx="10160" cy="127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/>
          <p:nvPr/>
        </p:nvCxnSpPr>
        <p:spPr>
          <a:xfrm flipV="1">
            <a:off x="1650365" y="1477645"/>
            <a:ext cx="3852862" cy="9525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1" name="文本框 50"/>
          <p:cNvSpPr txBox="1"/>
          <p:nvPr/>
        </p:nvSpPr>
        <p:spPr>
          <a:xfrm>
            <a:off x="3126740" y="1141730"/>
            <a:ext cx="9029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服务半径</a:t>
            </a:r>
          </a:p>
        </p:txBody>
      </p:sp>
      <p:cxnSp>
        <p:nvCxnSpPr>
          <p:cNvPr id="32" name="直接箭头连接符 31"/>
          <p:cNvCxnSpPr/>
          <p:nvPr/>
        </p:nvCxnSpPr>
        <p:spPr>
          <a:xfrm flipH="1" flipV="1">
            <a:off x="4809350" y="3434727"/>
            <a:ext cx="6985" cy="209677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3847966" y="4291087"/>
            <a:ext cx="89281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/>
                </a:solidFill>
                <a:latin typeface="+mn-ea"/>
                <a:sym typeface="+mn-ea"/>
              </a:rPr>
              <a:t>升降行程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3779087" y="3425596"/>
            <a:ext cx="1801581" cy="2112258"/>
            <a:chOff x="6085" y="4566"/>
            <a:chExt cx="2703" cy="3655"/>
          </a:xfrm>
        </p:grpSpPr>
        <p:cxnSp>
          <p:nvCxnSpPr>
            <p:cNvPr id="36" name="直接连接符 35"/>
            <p:cNvCxnSpPr/>
            <p:nvPr/>
          </p:nvCxnSpPr>
          <p:spPr>
            <a:xfrm flipV="1">
              <a:off x="6085" y="4566"/>
              <a:ext cx="2674" cy="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6085" y="8213"/>
              <a:ext cx="2703" cy="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grpSp>
        <p:nvGrpSpPr>
          <p:cNvPr id="52" name="组合 51"/>
          <p:cNvGrpSpPr/>
          <p:nvPr/>
        </p:nvGrpSpPr>
        <p:grpSpPr>
          <a:xfrm>
            <a:off x="4717415" y="6649085"/>
            <a:ext cx="1788160" cy="1771650"/>
            <a:chOff x="919" y="9757"/>
            <a:chExt cx="2816" cy="2790"/>
          </a:xfrm>
        </p:grpSpPr>
        <p:sp>
          <p:nvSpPr>
            <p:cNvPr id="40" name="椭圆 39"/>
            <p:cNvSpPr/>
            <p:nvPr/>
          </p:nvSpPr>
          <p:spPr>
            <a:xfrm>
              <a:off x="919" y="9757"/>
              <a:ext cx="2816" cy="279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1791" y="10617"/>
              <a:ext cx="1072" cy="1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18465" y="6647180"/>
            <a:ext cx="3871595" cy="1778000"/>
            <a:chOff x="4376" y="9754"/>
            <a:chExt cx="6097" cy="2800"/>
          </a:xfrm>
        </p:grpSpPr>
        <p:sp>
          <p:nvSpPr>
            <p:cNvPr id="43" name="椭圆 42"/>
            <p:cNvSpPr/>
            <p:nvPr/>
          </p:nvSpPr>
          <p:spPr>
            <a:xfrm>
              <a:off x="4376" y="9757"/>
              <a:ext cx="2816" cy="279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7657" y="9757"/>
              <a:ext cx="2816" cy="279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5799" y="9754"/>
              <a:ext cx="3376" cy="28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5783" y="9772"/>
              <a:ext cx="3419" cy="275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1323975" y="8905875"/>
            <a:ext cx="184912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服务区域：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倒挂移动</a:t>
            </a:r>
          </a:p>
        </p:txBody>
      </p:sp>
      <p:cxnSp>
        <p:nvCxnSpPr>
          <p:cNvPr id="55" name="直接箭头连接符 54"/>
          <p:cNvCxnSpPr/>
          <p:nvPr/>
        </p:nvCxnSpPr>
        <p:spPr>
          <a:xfrm flipV="1">
            <a:off x="5620385" y="7066280"/>
            <a:ext cx="728345" cy="4699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6" name="文本框 55"/>
          <p:cNvSpPr txBox="1"/>
          <p:nvPr/>
        </p:nvSpPr>
        <p:spPr>
          <a:xfrm>
            <a:off x="4953635" y="6250940"/>
            <a:ext cx="9029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服务半径</a:t>
            </a:r>
          </a:p>
        </p:txBody>
      </p:sp>
      <p:cxnSp>
        <p:nvCxnSpPr>
          <p:cNvPr id="57" name="直接连接符 56"/>
          <p:cNvCxnSpPr/>
          <p:nvPr/>
        </p:nvCxnSpPr>
        <p:spPr>
          <a:xfrm>
            <a:off x="5655310" y="6530340"/>
            <a:ext cx="426720" cy="6477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>
            <a:off x="1066165" y="7279640"/>
            <a:ext cx="25603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0" name="文本框 59"/>
          <p:cNvSpPr txBox="1"/>
          <p:nvPr/>
        </p:nvSpPr>
        <p:spPr>
          <a:xfrm>
            <a:off x="408940" y="6250940"/>
            <a:ext cx="9029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吊挂轨道</a:t>
            </a:r>
          </a:p>
        </p:txBody>
      </p:sp>
      <p:cxnSp>
        <p:nvCxnSpPr>
          <p:cNvPr id="61" name="直接连接符 60"/>
          <p:cNvCxnSpPr/>
          <p:nvPr/>
        </p:nvCxnSpPr>
        <p:spPr>
          <a:xfrm>
            <a:off x="1110615" y="6530340"/>
            <a:ext cx="435610" cy="7264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3" name="文本框 62"/>
          <p:cNvSpPr txBox="1"/>
          <p:nvPr/>
        </p:nvSpPr>
        <p:spPr>
          <a:xfrm>
            <a:off x="2045335" y="6271895"/>
            <a:ext cx="9029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移动小车</a:t>
            </a:r>
          </a:p>
        </p:txBody>
      </p:sp>
      <p:cxnSp>
        <p:nvCxnSpPr>
          <p:cNvPr id="64" name="直接连接符 63"/>
          <p:cNvCxnSpPr>
            <a:endCxn id="62" idx="0"/>
          </p:cNvCxnSpPr>
          <p:nvPr/>
        </p:nvCxnSpPr>
        <p:spPr>
          <a:xfrm>
            <a:off x="2747010" y="6551295"/>
            <a:ext cx="426085" cy="7664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50347">
            <a:off x="2803840" y="7594124"/>
            <a:ext cx="1209096" cy="476390"/>
          </a:xfrm>
          <a:prstGeom prst="rect">
            <a:avLst/>
          </a:prstGeom>
        </p:spPr>
      </p:pic>
      <p:sp>
        <p:nvSpPr>
          <p:cNvPr id="62" name="矩形 61"/>
          <p:cNvSpPr/>
          <p:nvPr/>
        </p:nvSpPr>
        <p:spPr>
          <a:xfrm>
            <a:off x="2948305" y="7317740"/>
            <a:ext cx="449580" cy="47244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EF8200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9" name="直接连接符 58"/>
          <p:cNvCxnSpPr/>
          <p:nvPr/>
        </p:nvCxnSpPr>
        <p:spPr>
          <a:xfrm>
            <a:off x="1066165" y="7823835"/>
            <a:ext cx="25603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3779087" y="3434727"/>
            <a:ext cx="0" cy="20967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5561339" y="3441084"/>
            <a:ext cx="0" cy="20967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513" y="6154410"/>
            <a:ext cx="2707294" cy="198503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8997"/>
            <a:ext cx="6858000" cy="440995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4605" y="300355"/>
            <a:ext cx="6858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软索式助力移载设备</a:t>
            </a:r>
            <a:r>
              <a:rPr lang="en-US" altLang="zh-CN" sz="1600" b="1" dirty="0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——713</a:t>
            </a:r>
            <a:r>
              <a:rPr lang="zh-CN" altLang="en-US" sz="1600" b="1" dirty="0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折臂吊</a:t>
            </a:r>
            <a:endParaRPr lang="zh-CN" altLang="en-US" sz="1600" b="1" dirty="0">
              <a:solidFill>
                <a:srgbClr val="D9340A"/>
              </a:solidFill>
              <a:latin typeface="+mj-ea"/>
              <a:cs typeface="+mj-ea"/>
              <a:sym typeface="+mn-ea"/>
            </a:endParaRPr>
          </a:p>
        </p:txBody>
      </p:sp>
      <p:pic>
        <p:nvPicPr>
          <p:cNvPr id="6" name="图片 5" descr="公司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0800" y="264160"/>
            <a:ext cx="1727200" cy="3670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123690" y="5671820"/>
            <a:ext cx="2748915" cy="76200"/>
          </a:xfrm>
          <a:prstGeom prst="rect">
            <a:avLst/>
          </a:prstGeom>
          <a:gradFill>
            <a:gsLst>
              <a:gs pos="0">
                <a:srgbClr val="EF8200"/>
              </a:gs>
              <a:gs pos="30000">
                <a:srgbClr val="EF8200"/>
              </a:gs>
              <a:gs pos="45000">
                <a:srgbClr val="D9340A"/>
              </a:gs>
              <a:gs pos="100000">
                <a:srgbClr val="D9340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464820" y="1436656"/>
            <a:ext cx="9029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/>
                </a:solidFill>
                <a:latin typeface="+mn-ea"/>
                <a:sym typeface="+mn-ea"/>
              </a:rPr>
              <a:t>吊挂轨道</a:t>
            </a:r>
          </a:p>
        </p:txBody>
      </p:sp>
      <p:cxnSp>
        <p:nvCxnSpPr>
          <p:cNvPr id="61" name="直接连接符 60"/>
          <p:cNvCxnSpPr/>
          <p:nvPr/>
        </p:nvCxnSpPr>
        <p:spPr>
          <a:xfrm flipV="1">
            <a:off x="1248410" y="1004221"/>
            <a:ext cx="440055" cy="5213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5453380" y="2641600"/>
            <a:ext cx="11163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移动小车</a:t>
            </a:r>
          </a:p>
          <a:p>
            <a:pPr>
              <a:lnSpc>
                <a:spcPct val="10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（可选手拉或电动行走）</a:t>
            </a:r>
          </a:p>
        </p:txBody>
      </p:sp>
      <p:cxnSp>
        <p:nvCxnSpPr>
          <p:cNvPr id="5" name="直接连接符 4"/>
          <p:cNvCxnSpPr/>
          <p:nvPr/>
        </p:nvCxnSpPr>
        <p:spPr>
          <a:xfrm flipH="1" flipV="1">
            <a:off x="4592320" y="2094230"/>
            <a:ext cx="899795" cy="6743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5540375" y="696817"/>
            <a:ext cx="111633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吊挂工字钢</a:t>
            </a:r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4682490" y="823817"/>
            <a:ext cx="896620" cy="203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2280364" y="3896104"/>
            <a:ext cx="10242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+mn-ea"/>
                <a:sym typeface="+mn-ea"/>
              </a:rPr>
              <a:t>专用</a:t>
            </a:r>
            <a:r>
              <a:rPr lang="zh-CN" altLang="en-US" sz="1200" dirty="0">
                <a:latin typeface="+mn-ea"/>
                <a:sym typeface="+mn-ea"/>
              </a:rPr>
              <a:t>吊具</a:t>
            </a:r>
            <a:endParaRPr lang="zh-CN" altLang="en-US" sz="1200" dirty="0">
              <a:solidFill>
                <a:schemeClr val="tx1"/>
              </a:solidFill>
              <a:latin typeface="+mn-ea"/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+mn-ea"/>
                <a:sym typeface="+mn-ea"/>
              </a:rPr>
              <a:t>（根据需求专门设计）</a:t>
            </a:r>
          </a:p>
        </p:txBody>
      </p:sp>
      <p:cxnSp>
        <p:nvCxnSpPr>
          <p:cNvPr id="11" name="直接连接符 10"/>
          <p:cNvCxnSpPr/>
          <p:nvPr/>
        </p:nvCxnSpPr>
        <p:spPr>
          <a:xfrm flipH="1" flipV="1">
            <a:off x="2033337" y="3777916"/>
            <a:ext cx="336884" cy="2526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231775" y="6647180"/>
            <a:ext cx="3668395" cy="1676400"/>
            <a:chOff x="4376" y="9754"/>
            <a:chExt cx="6097" cy="2800"/>
          </a:xfrm>
        </p:grpSpPr>
        <p:sp>
          <p:nvSpPr>
            <p:cNvPr id="13" name="椭圆 12"/>
            <p:cNvSpPr/>
            <p:nvPr/>
          </p:nvSpPr>
          <p:spPr>
            <a:xfrm>
              <a:off x="4376" y="9757"/>
              <a:ext cx="2816" cy="279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7657" y="9757"/>
              <a:ext cx="2816" cy="279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799" y="9754"/>
              <a:ext cx="3376" cy="28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5783" y="9772"/>
              <a:ext cx="3419" cy="275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371475" y="8663940"/>
            <a:ext cx="3392170" cy="7029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服务区域</a:t>
            </a:r>
          </a:p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如图示，服务区域的长度取决于轨道的长度，宽度约为机械手臂展长度的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2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倍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838835" y="7239000"/>
            <a:ext cx="25603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222250" y="6250940"/>
            <a:ext cx="9029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吊挂轨道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923925" y="6530340"/>
            <a:ext cx="435610" cy="7264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/>
        </p:nvSpPr>
        <p:spPr>
          <a:xfrm>
            <a:off x="1858645" y="6271895"/>
            <a:ext cx="9029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移动小车</a:t>
            </a:r>
          </a:p>
        </p:txBody>
      </p:sp>
      <p:cxnSp>
        <p:nvCxnSpPr>
          <p:cNvPr id="42" name="直接连接符 41"/>
          <p:cNvCxnSpPr>
            <a:endCxn id="24" idx="0"/>
          </p:cNvCxnSpPr>
          <p:nvPr/>
        </p:nvCxnSpPr>
        <p:spPr>
          <a:xfrm>
            <a:off x="2499360" y="6510655"/>
            <a:ext cx="426085" cy="7664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4168140" y="8545830"/>
            <a:ext cx="2606040" cy="76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0" name="直接箭头连接符 49"/>
          <p:cNvCxnSpPr/>
          <p:nvPr/>
        </p:nvCxnSpPr>
        <p:spPr>
          <a:xfrm>
            <a:off x="6316980" y="6351270"/>
            <a:ext cx="0" cy="220218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5" name="文本框 64"/>
          <p:cNvSpPr txBox="1"/>
          <p:nvPr/>
        </p:nvSpPr>
        <p:spPr>
          <a:xfrm>
            <a:off x="5474970" y="7614285"/>
            <a:ext cx="9029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钢构下沿高度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4168140" y="8651240"/>
            <a:ext cx="2705100" cy="7029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安装高度</a:t>
            </a:r>
          </a:p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图示安装高度以吊挂工字钢的下沿为测量基准，通常在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3500-4200mm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之间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4137025" y="5334635"/>
            <a:ext cx="27489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倒挂移动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50347">
            <a:off x="2670927" y="7583422"/>
            <a:ext cx="988954" cy="414562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2700655" y="7277100"/>
            <a:ext cx="449580" cy="47244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EF8200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838835" y="7783195"/>
            <a:ext cx="25603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635" y="6403975"/>
            <a:ext cx="3738880" cy="28035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8530" y="1266270"/>
            <a:ext cx="3553321" cy="34009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84" y="1087120"/>
            <a:ext cx="3283413" cy="335350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4605" y="300355"/>
            <a:ext cx="6858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软索式助力移载设备</a:t>
            </a:r>
            <a:r>
              <a:rPr lang="en-US" altLang="zh-CN" sz="1600" b="1" dirty="0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——713</a:t>
            </a:r>
            <a:r>
              <a:rPr lang="zh-CN" altLang="en-US" sz="1600" b="1" dirty="0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折臂吊</a:t>
            </a:r>
            <a:endParaRPr lang="zh-CN" altLang="en-US" sz="1600" b="1" dirty="0">
              <a:solidFill>
                <a:srgbClr val="D9340A"/>
              </a:solidFill>
              <a:latin typeface="+mj-ea"/>
              <a:cs typeface="+mj-ea"/>
              <a:sym typeface="+mn-ea"/>
            </a:endParaRPr>
          </a:p>
        </p:txBody>
      </p:sp>
      <p:pic>
        <p:nvPicPr>
          <p:cNvPr id="6" name="图片 5" descr="公司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0800" y="264160"/>
            <a:ext cx="1727200" cy="3670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4955540"/>
            <a:ext cx="1250950" cy="76200"/>
          </a:xfrm>
          <a:prstGeom prst="rect">
            <a:avLst/>
          </a:prstGeom>
          <a:gradFill>
            <a:gsLst>
              <a:gs pos="0">
                <a:srgbClr val="EF8200"/>
              </a:gs>
              <a:gs pos="30000">
                <a:srgbClr val="EF8200"/>
              </a:gs>
              <a:gs pos="45000">
                <a:srgbClr val="D9340A"/>
              </a:gs>
              <a:gs pos="100000">
                <a:srgbClr val="D9340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92420" y="3239135"/>
            <a:ext cx="144526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移动小车</a:t>
            </a:r>
          </a:p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（可调整作业位置，作业时须伸出</a:t>
            </a:r>
            <a:r>
              <a:rPr lang="en-US" altLang="zh-CN" sz="1200">
                <a:solidFill>
                  <a:schemeClr val="tx1"/>
                </a:solidFill>
                <a:latin typeface="+mn-ea"/>
                <a:sym typeface="+mn-ea"/>
              </a:rPr>
              <a:t>4</a:t>
            </a: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个支撑脚并调平）</a:t>
            </a:r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4565650" y="3460115"/>
            <a:ext cx="828675" cy="4438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661160" y="3800475"/>
            <a:ext cx="11944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+mn-ea"/>
                <a:sym typeface="+mn-ea"/>
              </a:rPr>
              <a:t>地面锚栓固定</a:t>
            </a: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1082675" y="4024212"/>
            <a:ext cx="645795" cy="2076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6" name="文本框 65"/>
          <p:cNvSpPr txBox="1"/>
          <p:nvPr/>
        </p:nvSpPr>
        <p:spPr>
          <a:xfrm>
            <a:off x="4168140" y="8651240"/>
            <a:ext cx="2705100" cy="7029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高度空间需求</a:t>
            </a:r>
          </a:p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对安装或使用的空间高度需求通常为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3000-4000mm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4137025" y="4618355"/>
            <a:ext cx="27489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地面小车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-635" y="4618355"/>
            <a:ext cx="27489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地面立柱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-635" y="5057140"/>
            <a:ext cx="27489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倒挂固定</a:t>
            </a:r>
          </a:p>
        </p:txBody>
      </p:sp>
      <p:sp>
        <p:nvSpPr>
          <p:cNvPr id="29" name="矩形 28"/>
          <p:cNvSpPr/>
          <p:nvPr/>
        </p:nvSpPr>
        <p:spPr>
          <a:xfrm>
            <a:off x="5608320" y="4955540"/>
            <a:ext cx="1250950" cy="76200"/>
          </a:xfrm>
          <a:prstGeom prst="rect">
            <a:avLst/>
          </a:prstGeom>
          <a:gradFill>
            <a:gsLst>
              <a:gs pos="0">
                <a:srgbClr val="EF8200"/>
              </a:gs>
              <a:gs pos="30000">
                <a:srgbClr val="EF8200"/>
              </a:gs>
              <a:gs pos="45000">
                <a:srgbClr val="D9340A"/>
              </a:gs>
              <a:gs pos="100000">
                <a:srgbClr val="D9340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8580" y="6017895"/>
            <a:ext cx="148590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吊挂连接件（示意）</a:t>
            </a:r>
          </a:p>
          <a:p>
            <a:pPr>
              <a:lnSpc>
                <a:spcPct val="150000"/>
              </a:lnSpc>
            </a:pPr>
            <a:r>
              <a:rPr lang="en-US" altLang="zh-CN" sz="1200">
                <a:solidFill>
                  <a:schemeClr val="tx1"/>
                </a:solidFill>
                <a:latin typeface="+mn-ea"/>
                <a:sym typeface="+mn-ea"/>
              </a:rPr>
              <a:t>——</a:t>
            </a: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用于主机与顶棚承重构件之间的过渡连接（非标设计）</a:t>
            </a:r>
          </a:p>
        </p:txBody>
      </p:sp>
      <p:cxnSp>
        <p:nvCxnSpPr>
          <p:cNvPr id="33" name="直接连接符 32"/>
          <p:cNvCxnSpPr/>
          <p:nvPr/>
        </p:nvCxnSpPr>
        <p:spPr>
          <a:xfrm>
            <a:off x="1554480" y="6403658"/>
            <a:ext cx="791845" cy="3822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52" name="组合 51"/>
          <p:cNvGrpSpPr/>
          <p:nvPr/>
        </p:nvGrpSpPr>
        <p:grpSpPr>
          <a:xfrm>
            <a:off x="4397375" y="5395595"/>
            <a:ext cx="1788160" cy="1771650"/>
            <a:chOff x="919" y="9757"/>
            <a:chExt cx="2816" cy="2790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CAD5E5">
                    <a:alpha val="100000"/>
                  </a:srgbClr>
                </a:clrFrom>
                <a:clrTo>
                  <a:srgbClr val="CAD5E5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015" y="10947"/>
              <a:ext cx="1720" cy="660"/>
            </a:xfrm>
            <a:prstGeom prst="rect">
              <a:avLst/>
            </a:prstGeom>
          </p:spPr>
        </p:pic>
        <p:sp>
          <p:nvSpPr>
            <p:cNvPr id="40" name="椭圆 39"/>
            <p:cNvSpPr/>
            <p:nvPr/>
          </p:nvSpPr>
          <p:spPr>
            <a:xfrm>
              <a:off x="919" y="9757"/>
              <a:ext cx="2816" cy="279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1791" y="10617"/>
              <a:ext cx="1072" cy="10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55" name="直接箭头连接符 54"/>
          <p:cNvCxnSpPr/>
          <p:nvPr/>
        </p:nvCxnSpPr>
        <p:spPr>
          <a:xfrm flipV="1">
            <a:off x="5300345" y="5812790"/>
            <a:ext cx="728345" cy="4699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6" name="文本框 55"/>
          <p:cNvSpPr txBox="1"/>
          <p:nvPr/>
        </p:nvSpPr>
        <p:spPr>
          <a:xfrm>
            <a:off x="4633595" y="4997450"/>
            <a:ext cx="9029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服务半径</a:t>
            </a:r>
          </a:p>
        </p:txBody>
      </p:sp>
      <p:cxnSp>
        <p:nvCxnSpPr>
          <p:cNvPr id="57" name="直接连接符 56"/>
          <p:cNvCxnSpPr/>
          <p:nvPr/>
        </p:nvCxnSpPr>
        <p:spPr>
          <a:xfrm>
            <a:off x="5335270" y="5276850"/>
            <a:ext cx="426720" cy="6477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4180840" y="7284720"/>
            <a:ext cx="2705100" cy="7029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服务区域</a:t>
            </a:r>
          </a:p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如图示，这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3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种形式的服务区域是以主机主关节为中心的环形区域，外圆半径通常为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2000-2800mm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605" y="300355"/>
            <a:ext cx="6858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软索式助力移载设备</a:t>
            </a:r>
            <a:endParaRPr lang="zh-CN" altLang="en-US" sz="1600" b="1" dirty="0">
              <a:solidFill>
                <a:srgbClr val="D9340A"/>
              </a:solidFill>
              <a:latin typeface="+mj-ea"/>
              <a:cs typeface="+mj-ea"/>
              <a:sym typeface="+mn-ea"/>
            </a:endParaRPr>
          </a:p>
        </p:txBody>
      </p:sp>
      <p:pic>
        <p:nvPicPr>
          <p:cNvPr id="6" name="图片 5" descr="公司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00" y="264160"/>
            <a:ext cx="1727200" cy="36703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503555" y="1216025"/>
            <a:ext cx="5803265" cy="56108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明确工况和需求</a:t>
            </a:r>
          </a:p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200" b="1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1</a:t>
            </a:r>
            <a:r>
              <a:rPr lang="zh-CN" altLang="en-US" sz="1200" b="1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、工件信息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工件种类及其尺寸数据（可提供数模或图纸）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工件重量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可夹取位置</a:t>
            </a:r>
          </a:p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1200" b="1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2</a:t>
            </a:r>
            <a:r>
              <a:rPr lang="zh-CN" altLang="en-US" sz="1200" b="1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、取料信息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工件被抓取时所盛放的器具（专用料架、栈板、工作台等）信息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工件在器具上的姿态和高度</a:t>
            </a:r>
          </a:p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1200" b="1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3</a:t>
            </a:r>
            <a:r>
              <a:rPr lang="zh-CN" altLang="en-US" sz="1200" b="1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、放料信息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工件被放置时的环境信息，如盛放器具、机床、工装、装配的依附部件（如装配到车体上）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工件的放置姿态，相对取件时的方向角度变化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工件的放置高度</a:t>
            </a:r>
          </a:p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1200" b="1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4</a:t>
            </a:r>
            <a:r>
              <a:rPr lang="zh-CN" altLang="en-US" sz="1200" b="1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、布局信息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工位布局图</a:t>
            </a:r>
          </a:p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1200" b="1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5</a:t>
            </a:r>
            <a:r>
              <a:rPr lang="zh-CN" altLang="en-US" sz="1200" b="1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、安装基础和空间信息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如为地面立柱安装，需提供地面强度数据，该区域的限高信息；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如为顶棚吊挂安装，需提供顶棚钢构信息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en-US" sz="1200" dirty="0">
              <a:solidFill>
                <a:schemeClr val="tx1"/>
              </a:solidFill>
              <a:latin typeface="+mn-ea"/>
              <a:cs typeface="+mn-ea"/>
              <a:sym typeface="+mn-ea"/>
            </a:endParaRPr>
          </a:p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200" b="1" dirty="0">
                <a:latin typeface="+mn-ea"/>
                <a:cs typeface="+mn-ea"/>
                <a:sym typeface="+mn-ea"/>
              </a:rPr>
              <a:t>该清单便于您搜集工况信息，以高效地与工程师对接技术方案</a:t>
            </a:r>
            <a:endParaRPr lang="zh-CN" altLang="en-US" sz="1200" dirty="0">
              <a:solidFill>
                <a:schemeClr val="tx1"/>
              </a:solidFill>
              <a:latin typeface="+mn-ea"/>
              <a:cs typeface="+mn-ea"/>
              <a:sym typeface="+mn-ea"/>
            </a:endParaRPr>
          </a:p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zh-CN" altLang="en-US" sz="1200" dirty="0">
              <a:solidFill>
                <a:schemeClr val="tx1"/>
              </a:solidFill>
              <a:latin typeface="+mn-ea"/>
              <a:cs typeface="+mn-ea"/>
              <a:sym typeface="+mn-ea"/>
            </a:endParaRPr>
          </a:p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zh-CN" altLang="en-US" sz="1200" dirty="0">
              <a:solidFill>
                <a:schemeClr val="tx1"/>
              </a:solidFill>
              <a:latin typeface="+mn-ea"/>
              <a:cs typeface="+mn-ea"/>
              <a:sym typeface="+mn-ea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461*315"/>
  <p:tag name="TABLE_ENDDRAG_RECT" val="62*302*461*315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CAEACE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AEACE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AEACE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1471</Words>
  <Application>Microsoft Office PowerPoint</Application>
  <PresentationFormat>自定义</PresentationFormat>
  <Paragraphs>145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3" baseType="lpstr">
      <vt:lpstr>微软雅黑</vt:lpstr>
      <vt:lpstr>Arial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吴凤刚</dc:creator>
  <cp:lastModifiedBy>许晨</cp:lastModifiedBy>
  <cp:revision>120</cp:revision>
  <dcterms:created xsi:type="dcterms:W3CDTF">2023-08-09T12:44:00Z</dcterms:created>
  <dcterms:modified xsi:type="dcterms:W3CDTF">2026-06-03T01:45:37Z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2052-12.1.0.25865</vt:lpwstr>
  </property>
  <property fmtid="{D5CDD505-2E9C-101B-9397-08002B2CF9AE}" pid="3" name="ICV">
    <vt:lpwstr>08CF6EAB84354D49AEEF3C8E42D9D55A_12</vt:lpwstr>
  </property>
</Properties>
</file>