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57" r:id="rId3"/>
    <p:sldId id="263" r:id="rId4"/>
    <p:sldId id="264" r:id="rId5"/>
    <p:sldId id="265" r:id="rId6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3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28" y="96"/>
      </p:cViewPr>
      <p:guideLst>
        <p:guide orient="horz" pos="3113"/>
        <p:guide pos="21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61" y="1143000"/>
            <a:ext cx="2137079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3280" y="1036320"/>
            <a:ext cx="3474720" cy="24104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高自动化机械手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586232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负载能力：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636714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服务区域：</a:t>
            </a:r>
            <a:endParaRPr lang="en-US" altLang="zh-CN" sz="1200"/>
          </a:p>
        </p:txBody>
      </p:sp>
      <p:sp>
        <p:nvSpPr>
          <p:cNvPr id="12" name="矩形 11"/>
          <p:cNvSpPr/>
          <p:nvPr/>
        </p:nvSpPr>
        <p:spPr>
          <a:xfrm>
            <a:off x="0" y="6871970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升降行程：</a:t>
            </a:r>
            <a:endParaRPr lang="en-US" altLang="zh-CN" sz="1200"/>
          </a:p>
        </p:txBody>
      </p:sp>
      <p:sp>
        <p:nvSpPr>
          <p:cNvPr id="13" name="文本框 12"/>
          <p:cNvSpPr txBox="1"/>
          <p:nvPr/>
        </p:nvSpPr>
        <p:spPr>
          <a:xfrm>
            <a:off x="932815" y="5864225"/>
            <a:ext cx="13284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max1500kg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</a:t>
            </a:r>
            <a:endParaRPr lang="en-US" altLang="zh-CN" sz="1200">
              <a:solidFill>
                <a:schemeClr val="tx1"/>
              </a:solidFill>
              <a:latin typeface="+mn-ea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32815" y="6367780"/>
            <a:ext cx="1731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宽度</a:t>
            </a:r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7</a:t>
            </a:r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米内的矩形区域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32815" y="6871335"/>
            <a:ext cx="1431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chemeClr val="tx1"/>
                </a:solidFill>
                <a:latin typeface="+mn-ea"/>
                <a:sym typeface="+mn-ea"/>
              </a:rPr>
              <a:t>max1600mm</a:t>
            </a:r>
          </a:p>
        </p:txBody>
      </p:sp>
      <p:sp>
        <p:nvSpPr>
          <p:cNvPr id="16" name="矩形 15"/>
          <p:cNvSpPr/>
          <p:nvPr/>
        </p:nvSpPr>
        <p:spPr>
          <a:xfrm>
            <a:off x="0" y="7376795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动力形式：</a:t>
            </a:r>
            <a:endParaRPr lang="en-US" altLang="zh-CN" sz="1200"/>
          </a:p>
        </p:txBody>
      </p:sp>
      <p:sp>
        <p:nvSpPr>
          <p:cNvPr id="17" name="矩形 16"/>
          <p:cNvSpPr/>
          <p:nvPr/>
        </p:nvSpPr>
        <p:spPr>
          <a:xfrm>
            <a:off x="0" y="7881620"/>
            <a:ext cx="807085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控制方式：</a:t>
            </a:r>
            <a:endParaRPr lang="en-US" altLang="zh-CN" sz="1200"/>
          </a:p>
        </p:txBody>
      </p:sp>
      <p:sp>
        <p:nvSpPr>
          <p:cNvPr id="18" name="文本框 17"/>
          <p:cNvSpPr txBox="1"/>
          <p:nvPr/>
        </p:nvSpPr>
        <p:spPr>
          <a:xfrm>
            <a:off x="932815" y="7352030"/>
            <a:ext cx="2011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压缩空气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0.5-0.7Mpa</a:t>
            </a:r>
          </a:p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三相交流电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380V\50Hz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932815" y="7878445"/>
            <a:ext cx="20116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半自动</a:t>
            </a:r>
          </a:p>
        </p:txBody>
      </p:sp>
      <p:sp>
        <p:nvSpPr>
          <p:cNvPr id="20" name="矩形 19"/>
          <p:cNvSpPr/>
          <p:nvPr/>
        </p:nvSpPr>
        <p:spPr>
          <a:xfrm>
            <a:off x="-635" y="8386445"/>
            <a:ext cx="80899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安装形式：</a:t>
            </a:r>
            <a:endParaRPr lang="en-US" altLang="zh-CN" sz="1200"/>
          </a:p>
        </p:txBody>
      </p:sp>
      <p:sp>
        <p:nvSpPr>
          <p:cNvPr id="21" name="文本框 20"/>
          <p:cNvSpPr txBox="1"/>
          <p:nvPr/>
        </p:nvSpPr>
        <p:spPr>
          <a:xfrm>
            <a:off x="932180" y="8383270"/>
            <a:ext cx="10433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倒挂移动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6670" y="8839835"/>
            <a:ext cx="68199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负载能力的数值包括工件和夹具的总重量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当您的需求超出以上任一项指标范围，请咨询我们的工程师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89325" y="6000115"/>
            <a:ext cx="3357245" cy="2427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ym typeface="+mn-ea"/>
              </a:rPr>
              <a:t>其机械构件与</a:t>
            </a:r>
            <a:r>
              <a:rPr lang="en-US" altLang="zh-CN" sz="1200">
                <a:sym typeface="+mn-ea"/>
              </a:rPr>
              <a:t> T </a:t>
            </a:r>
            <a:r>
              <a:rPr lang="zh-CN" altLang="en-US" sz="1200">
                <a:sym typeface="+mn-ea"/>
              </a:rPr>
              <a:t>型机械手相仿，核心区别是将原机械手大部分人工操控动作升级为自动运行。该自动化实现以工况适配为前提，例如来料的位置与姿态具备一致性，或可通过传感器可靠地识别物料位置信息，即可实现自动取料作业。高自动化机械手介于手动操作与全自动设备之间，融合自动化和不可替代的人工优势，是一种更高效、可靠、实用的定制化解决方案。当前在乘用车总装车间应用的工位有：天窗安装、轮胎安装、电池包安装、后桥安装。</a:t>
            </a:r>
          </a:p>
        </p:txBody>
      </p:sp>
      <p:pic>
        <p:nvPicPr>
          <p:cNvPr id="22" name="内容占位符 21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rcRect l="15546" t="13674" r="7049" b="17748"/>
          <a:stretch>
            <a:fillRect/>
          </a:stretch>
        </p:blipFill>
        <p:spPr>
          <a:xfrm>
            <a:off x="0" y="2906395"/>
            <a:ext cx="5956935" cy="296926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282"/>
          <a:stretch>
            <a:fillRect/>
          </a:stretch>
        </p:blipFill>
        <p:spPr>
          <a:xfrm>
            <a:off x="-635" y="1036320"/>
            <a:ext cx="3605530" cy="184594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cxnSp>
        <p:nvCxnSpPr>
          <p:cNvPr id="3" name="直接连接符 2"/>
          <p:cNvCxnSpPr/>
          <p:nvPr/>
        </p:nvCxnSpPr>
        <p:spPr>
          <a:xfrm>
            <a:off x="-26670" y="2734310"/>
            <a:ext cx="4994910" cy="815340"/>
          </a:xfrm>
          <a:prstGeom prst="line">
            <a:avLst/>
          </a:prstGeom>
          <a:ln w="28575">
            <a:solidFill>
              <a:srgbClr val="D9340A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3627755" y="1018540"/>
            <a:ext cx="14605" cy="2301240"/>
          </a:xfrm>
          <a:prstGeom prst="line">
            <a:avLst/>
          </a:prstGeom>
          <a:ln w="28575">
            <a:solidFill>
              <a:srgbClr val="D9340A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11345" y="3442970"/>
            <a:ext cx="2446655" cy="244665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cxnSp>
        <p:nvCxnSpPr>
          <p:cNvPr id="25" name="直接连接符 24"/>
          <p:cNvCxnSpPr/>
          <p:nvPr/>
        </p:nvCxnSpPr>
        <p:spPr>
          <a:xfrm flipV="1">
            <a:off x="4414520" y="3449955"/>
            <a:ext cx="10160" cy="2447925"/>
          </a:xfrm>
          <a:prstGeom prst="line">
            <a:avLst/>
          </a:prstGeom>
          <a:ln w="28575">
            <a:solidFill>
              <a:srgbClr val="D9340A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4415790" y="3436620"/>
            <a:ext cx="2446655" cy="14605"/>
          </a:xfrm>
          <a:prstGeom prst="line">
            <a:avLst/>
          </a:prstGeom>
          <a:ln w="28575">
            <a:solidFill>
              <a:srgbClr val="D9340A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3500120" y="5864225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 flipV="1">
            <a:off x="6985" y="5570220"/>
            <a:ext cx="6858000" cy="10160"/>
          </a:xfrm>
          <a:prstGeom prst="line">
            <a:avLst/>
          </a:prstGeom>
          <a:ln w="28575">
            <a:solidFill>
              <a:srgbClr val="EF82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rcRect l="15546" t="13674" r="7049" b="17748"/>
          <a:stretch>
            <a:fillRect/>
          </a:stretch>
        </p:blipFill>
        <p:spPr>
          <a:xfrm>
            <a:off x="-635" y="675005"/>
            <a:ext cx="6873240" cy="34258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天窗安装机械手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17010" y="7936230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94810" y="756856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天窗安装机械手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89230" y="3033395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安装机械手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4605" y="8077835"/>
            <a:ext cx="6857365" cy="209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200">
                <a:latin typeface="+mn-ea"/>
                <a:cs typeface="+mn-ea"/>
                <a:sym typeface="+mn-ea"/>
              </a:rPr>
              <a:t>天窗安装机械手系统由料架库位装置、取料机械手、中转台、安装机械手四部分组成，占用约3个工位长度。其中库位装置确保料架位置的准确性，取料机械手根据序列信息自动从相应的库位取料放入中转台，中转台对天窗的位置做校正，安装机械手自动从中转台取走天窗，运行至线边或车顶，在合适时机进入两车之间后，再将天窗从前风挡送入车内，人工介入对位顶升，将天窗安装到位，按下确认按钮后，安装机械手自动退出车体并返回取下一个工件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88540" y="3604895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中转台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017010" y="2157095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取料机械手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017010" y="2584450"/>
            <a:ext cx="11391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料架库位装置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1056640" y="2645410"/>
            <a:ext cx="37211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955925" y="3376930"/>
            <a:ext cx="569595" cy="320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899025" y="2279650"/>
            <a:ext cx="592455" cy="70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 flipV="1">
            <a:off x="5019040" y="2745740"/>
            <a:ext cx="487680" cy="7454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7" name="内容占位符 4"/>
          <p:cNvPicPr>
            <a:picLocks noGrp="1" noChangeAspect="1"/>
          </p:cNvPicPr>
          <p:nvPr/>
        </p:nvPicPr>
        <p:blipFill>
          <a:blip r:embed="rId4">
            <a:clrChange>
              <a:clrFrom>
                <a:srgbClr val="CAD5E5">
                  <a:alpha val="100000"/>
                </a:srgbClr>
              </a:clrFrom>
              <a:clrTo>
                <a:srgbClr val="CAD5E5">
                  <a:alpha val="100000"/>
                  <a:alpha val="0"/>
                </a:srgbClr>
              </a:clrTo>
            </a:clrChange>
          </a:blip>
          <a:srcRect l="14759" t="27506" r="5155" b="23946"/>
          <a:stretch>
            <a:fillRect/>
          </a:stretch>
        </p:blipFill>
        <p:spPr>
          <a:xfrm>
            <a:off x="-635" y="4732655"/>
            <a:ext cx="6864985" cy="234124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055360" y="422211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推荐布局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635" y="4215130"/>
            <a:ext cx="6863715" cy="20320"/>
          </a:xfrm>
          <a:prstGeom prst="line">
            <a:avLst/>
          </a:prstGeom>
          <a:ln>
            <a:solidFill>
              <a:srgbClr val="EF82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左箭头 29"/>
          <p:cNvSpPr/>
          <p:nvPr/>
        </p:nvSpPr>
        <p:spPr>
          <a:xfrm>
            <a:off x="3709670" y="5321300"/>
            <a:ext cx="2814320" cy="487680"/>
          </a:xfrm>
          <a:prstGeom prst="leftArrow">
            <a:avLst/>
          </a:prstGeom>
          <a:solidFill>
            <a:srgbClr val="EF8200"/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车头及线体行进方向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384800" y="6982460"/>
            <a:ext cx="11391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料架库位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176395" y="6982460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中转台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 flipV="1">
            <a:off x="6985" y="5953760"/>
            <a:ext cx="6858000" cy="10160"/>
          </a:xfrm>
          <a:prstGeom prst="line">
            <a:avLst/>
          </a:prstGeom>
          <a:ln w="28575">
            <a:solidFill>
              <a:srgbClr val="EF82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45" y="580390"/>
            <a:ext cx="6858000" cy="3475355"/>
          </a:xfrm>
          <a:prstGeom prst="rect">
            <a:avLst/>
          </a:prstGeom>
        </p:spPr>
      </p:pic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86709"/>
              </a:clrFrom>
              <a:clrTo>
                <a:srgbClr val="08670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0350" y="4369435"/>
            <a:ext cx="6435090" cy="3161665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轮胎安装机械手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4194810" y="755459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轮胎安装机械手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20015" y="6534150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车体示意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4605" y="8063865"/>
            <a:ext cx="6857365" cy="209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200">
                <a:latin typeface="+mn-ea"/>
                <a:cs typeface="+mn-ea"/>
                <a:sym typeface="+mn-ea"/>
              </a:rPr>
              <a:t>轮胎安装机械手布置在线体两侧，左右各一套独立运行，在一个节拍内完成前后轮的安装，一般占用一个多工位。要求轮胎来料位置唯一，以竖立姿态供料，常规做法是由输送线输送至轮胎工位始端，然后由翻转机将轮胎翻转成竖立状态。机械手与翻转机对接自动取走轮胎，移动到车体旁特定位置等待人工介入，人工介入后操控机械手对位安装轮胎，预打一颗或全部螺栓后按下降按钮退出机械手，机械手自动返回取料进入下一工作循环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45540" y="7255510"/>
            <a:ext cx="1025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轮胎来料位于工位始端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310505" y="6782435"/>
            <a:ext cx="13131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轮胎安装机械手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87425" y="6146165"/>
            <a:ext cx="37211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090420" y="7050405"/>
            <a:ext cx="569595" cy="320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0" idx="1"/>
          </p:cNvCxnSpPr>
          <p:nvPr/>
        </p:nvCxnSpPr>
        <p:spPr>
          <a:xfrm>
            <a:off x="4017010" y="6673850"/>
            <a:ext cx="1293495" cy="2463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055360" y="421322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推荐布局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635" y="4206240"/>
            <a:ext cx="6863715" cy="20320"/>
          </a:xfrm>
          <a:prstGeom prst="line">
            <a:avLst/>
          </a:prstGeom>
          <a:ln>
            <a:solidFill>
              <a:srgbClr val="EF82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017010" y="7936230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0" y="4254500"/>
            <a:ext cx="5926455" cy="3099435"/>
          </a:xfrm>
          <a:prstGeom prst="rect">
            <a:avLst/>
          </a:prstGeom>
        </p:spPr>
      </p:pic>
      <p:cxnSp>
        <p:nvCxnSpPr>
          <p:cNvPr id="34" name="直接连接符 33"/>
          <p:cNvCxnSpPr/>
          <p:nvPr/>
        </p:nvCxnSpPr>
        <p:spPr>
          <a:xfrm flipV="1">
            <a:off x="0" y="5282565"/>
            <a:ext cx="6858000" cy="10160"/>
          </a:xfrm>
          <a:prstGeom prst="line">
            <a:avLst/>
          </a:prstGeom>
          <a:ln w="28575">
            <a:solidFill>
              <a:srgbClr val="EF8200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左箭头 29"/>
          <p:cNvSpPr/>
          <p:nvPr/>
        </p:nvSpPr>
        <p:spPr>
          <a:xfrm>
            <a:off x="383540" y="5031740"/>
            <a:ext cx="2276475" cy="487680"/>
          </a:xfrm>
          <a:prstGeom prst="leftArrow">
            <a:avLst/>
          </a:prstGeom>
          <a:solidFill>
            <a:srgbClr val="EF8200"/>
          </a:solidFill>
          <a:ln>
            <a:solidFill>
              <a:srgbClr val="EF82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/>
              <a:t>线体行进方向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2282"/>
          <a:stretch>
            <a:fillRect/>
          </a:stretch>
        </p:blipFill>
        <p:spPr>
          <a:xfrm>
            <a:off x="635" y="612140"/>
            <a:ext cx="6858000" cy="35102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电池包安装机械手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17010" y="7936230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94810" y="756856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电池包安装机械手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489075" y="4756150"/>
            <a:ext cx="11715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备用移载设备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0" y="8077835"/>
            <a:ext cx="6864350" cy="209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200">
                <a:latin typeface="+mn-ea"/>
                <a:cs typeface="+mn-ea"/>
                <a:sym typeface="+mn-ea"/>
              </a:rPr>
              <a:t>电池包安装机械手作业过程是将线边的电池包抓取后，移载至底盘线上的托盘，在随行状态下将电池包放置到托盘的相应位置上，放置过程根据工况条件决定人工介入程度，对位确认或完全自动。要求电池包来料位置准确，线体托盘上设置相应的定位组件，如定位销、导向套等。由于电池包重量大，人工无法搬动，所以必须同步规划布置备用移载设备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96745" y="5779135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线体托盘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55920" y="6544945"/>
            <a:ext cx="13131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电池来料托盘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2660015" y="5519420"/>
            <a:ext cx="569595" cy="320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0" idx="1"/>
          </p:cNvCxnSpPr>
          <p:nvPr/>
        </p:nvCxnSpPr>
        <p:spPr>
          <a:xfrm flipV="1">
            <a:off x="4757420" y="6682740"/>
            <a:ext cx="698500" cy="13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055360" y="422719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推荐布局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635" y="4220210"/>
            <a:ext cx="6863715" cy="20320"/>
          </a:xfrm>
          <a:prstGeom prst="line">
            <a:avLst/>
          </a:prstGeom>
          <a:ln>
            <a:solidFill>
              <a:srgbClr val="EF82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70" idx="1"/>
          </p:cNvCxnSpPr>
          <p:nvPr/>
        </p:nvCxnSpPr>
        <p:spPr>
          <a:xfrm>
            <a:off x="970915" y="4846320"/>
            <a:ext cx="518160" cy="47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262380" y="3965575"/>
            <a:ext cx="3611245" cy="41249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后桥安装机械手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017010" y="7936230"/>
            <a:ext cx="2855595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94810" y="7568565"/>
            <a:ext cx="26631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后桥安装机械手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5314950" y="5073650"/>
            <a:ext cx="117157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备用移载设备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0" y="8077835"/>
            <a:ext cx="6864350" cy="20923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200">
                <a:latin typeface="+mn-ea"/>
                <a:cs typeface="+mn-ea"/>
                <a:sym typeface="+mn-ea"/>
              </a:rPr>
              <a:t>后桥安装机械手作业过程是将线边的后桥抓取后，自动移载至合装托盘上方，将后桥放置到托盘的相应位置上，图例放置托盘为</a:t>
            </a:r>
            <a:r>
              <a:rPr lang="en-US" altLang="zh-CN" sz="1200">
                <a:latin typeface="+mn-ea"/>
                <a:cs typeface="+mn-ea"/>
                <a:sym typeface="+mn-ea"/>
              </a:rPr>
              <a:t>AGV</a:t>
            </a:r>
            <a:r>
              <a:rPr lang="zh-CN" altLang="en-US" sz="1200">
                <a:latin typeface="+mn-ea"/>
                <a:cs typeface="+mn-ea"/>
                <a:sym typeface="+mn-ea"/>
              </a:rPr>
              <a:t>背负且处于停止状态，且来料和放料托盘满足一定的位置精度要求，可实现全过程自动作业。由于后桥重量大，人工无法搬动，所以必须同步规划布置备用移载设备。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18745" y="5626735"/>
            <a:ext cx="10255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放置托盘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73345" y="6160135"/>
            <a:ext cx="13131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tx1"/>
                </a:solidFill>
                <a:latin typeface="+mn-ea"/>
                <a:sym typeface="+mn-ea"/>
              </a:rPr>
              <a:t>后桥来料位置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882015" y="5215890"/>
            <a:ext cx="1078865" cy="5632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10" idx="1"/>
          </p:cNvCxnSpPr>
          <p:nvPr/>
        </p:nvCxnSpPr>
        <p:spPr>
          <a:xfrm flipV="1">
            <a:off x="4474845" y="6297930"/>
            <a:ext cx="698500" cy="13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055360" y="424116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/>
              <a:t>推荐布局</a:t>
            </a:r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635" y="4234180"/>
            <a:ext cx="6863715" cy="20320"/>
          </a:xfrm>
          <a:prstGeom prst="line">
            <a:avLst/>
          </a:prstGeom>
          <a:ln>
            <a:solidFill>
              <a:srgbClr val="EF82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70" idx="1"/>
          </p:cNvCxnSpPr>
          <p:nvPr/>
        </p:nvCxnSpPr>
        <p:spPr>
          <a:xfrm>
            <a:off x="4374515" y="5005705"/>
            <a:ext cx="940435" cy="2057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" y="638810"/>
            <a:ext cx="6858000" cy="37668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721</Words>
  <Application>Microsoft Office PowerPoint</Application>
  <PresentationFormat>自定义</PresentationFormat>
  <Paragraphs>50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吴凤刚</dc:creator>
  <cp:lastModifiedBy>许晨</cp:lastModifiedBy>
  <cp:revision>88</cp:revision>
  <dcterms:created xsi:type="dcterms:W3CDTF">2023-08-09T12:44:00Z</dcterms:created>
  <dcterms:modified xsi:type="dcterms:W3CDTF">2026-06-03T01:47:54Z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08CF6EAB84354D49AEEF3C8E42D9D55A_12</vt:lpwstr>
  </property>
</Properties>
</file>