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7" r:id="rId3"/>
    <p:sldId id="259" r:id="rId4"/>
    <p:sldId id="260" r:id="rId5"/>
    <p:sldId id="262" r:id="rId6"/>
    <p:sldId id="263" r:id="rId7"/>
    <p:sldId id="261" r:id="rId8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3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40A"/>
    <a:srgbClr val="E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28" y="96"/>
      </p:cViewPr>
      <p:guideLst>
        <p:guide orient="horz" pos="3123"/>
        <p:guide pos="21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6200" y="2092960"/>
            <a:ext cx="6858000" cy="20262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634365"/>
            <a:ext cx="685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PBS</a:t>
            </a:r>
            <a:r>
              <a:rPr lang="zh-CN" alt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抗扭臂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/>
                </a:solidFill>
              </a:rPr>
              <a:t>PBS</a:t>
            </a:r>
            <a:r>
              <a:rPr lang="zh-CN" altLang="en-US" sz="1200">
                <a:solidFill>
                  <a:schemeClr val="tx1"/>
                </a:solidFill>
              </a:rPr>
              <a:t>抗扭臂是我司主要抗扭臂形式之一，利用力的平衡原理，通过控制气缸的气压，使气缸出力与负载端重力相等，以获取升降平衡的效果。设有主、次、前共</a:t>
            </a:r>
            <a:r>
              <a:rPr lang="en-US" altLang="zh-CN" sz="1200">
                <a:solidFill>
                  <a:schemeClr val="tx1"/>
                </a:solidFill>
              </a:rPr>
              <a:t>3</a:t>
            </a:r>
            <a:r>
              <a:rPr lang="zh-CN" altLang="en-US" sz="1200">
                <a:solidFill>
                  <a:schemeClr val="tx1"/>
                </a:solidFill>
              </a:rPr>
              <a:t>个回转关节，在前回转关节下连接根据拧紧工具和工况信息专门设计的夹具，让拧紧工具能够在以主关节为轴心的圆形区域内移动。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</a:rPr>
              <a:t>拧紧时关节通过齿刹啮合，锁死关节自由度，达到抵抗拧紧反力的效果。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抗扭能力：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48716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服务区域：</a:t>
            </a:r>
            <a:endParaRPr lang="en-US" altLang="zh-CN" sz="1200"/>
          </a:p>
        </p:txBody>
      </p:sp>
      <p:sp>
        <p:nvSpPr>
          <p:cNvPr id="12" name="矩形 11"/>
          <p:cNvSpPr/>
          <p:nvPr/>
        </p:nvSpPr>
        <p:spPr>
          <a:xfrm>
            <a:off x="0" y="699198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升降行程：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932815" y="5984240"/>
            <a:ext cx="12674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max600N.m</a:t>
            </a:r>
            <a:endParaRPr lang="en-US" altLang="zh-CN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2815" y="6487795"/>
            <a:ext cx="1731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>
                <a:latin typeface="+mn-ea"/>
                <a:sym typeface="+mn-ea"/>
              </a:rPr>
              <a:t>R1500-2200mm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2815" y="6991350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max900mm</a:t>
            </a:r>
          </a:p>
        </p:txBody>
      </p:sp>
      <p:sp>
        <p:nvSpPr>
          <p:cNvPr id="16" name="矩形 15"/>
          <p:cNvSpPr/>
          <p:nvPr/>
        </p:nvSpPr>
        <p:spPr>
          <a:xfrm>
            <a:off x="0" y="749681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动力形式：</a:t>
            </a:r>
            <a:endParaRPr lang="en-US" altLang="zh-CN" sz="1200"/>
          </a:p>
        </p:txBody>
      </p:sp>
      <p:sp>
        <p:nvSpPr>
          <p:cNvPr id="17" name="矩形 16"/>
          <p:cNvSpPr/>
          <p:nvPr/>
        </p:nvSpPr>
        <p:spPr>
          <a:xfrm>
            <a:off x="0" y="800163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控制方式：</a:t>
            </a:r>
            <a:endParaRPr lang="en-US" altLang="zh-CN" sz="1200"/>
          </a:p>
        </p:txBody>
      </p:sp>
      <p:sp>
        <p:nvSpPr>
          <p:cNvPr id="18" name="文本框 17"/>
          <p:cNvSpPr txBox="1"/>
          <p:nvPr/>
        </p:nvSpPr>
        <p:spPr>
          <a:xfrm>
            <a:off x="932815" y="7494905"/>
            <a:ext cx="20110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压缩空气</a:t>
            </a:r>
            <a:r>
              <a:rPr lang="en-US" altLang="zh-CN" sz="1200">
                <a:latin typeface="+mn-ea"/>
                <a:cs typeface="+mn-ea"/>
                <a:sym typeface="+mn-ea"/>
              </a:rPr>
              <a:t>0.5-0.7Mpa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2815" y="7998460"/>
            <a:ext cx="2011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自平衡</a:t>
            </a:r>
          </a:p>
        </p:txBody>
      </p:sp>
      <p:sp>
        <p:nvSpPr>
          <p:cNvPr id="20" name="矩形 19"/>
          <p:cNvSpPr/>
          <p:nvPr/>
        </p:nvSpPr>
        <p:spPr>
          <a:xfrm>
            <a:off x="-635" y="8506460"/>
            <a:ext cx="80899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安装形式：</a:t>
            </a:r>
            <a:endParaRPr lang="en-US" altLang="zh-CN" sz="1200"/>
          </a:p>
        </p:txBody>
      </p:sp>
      <p:sp>
        <p:nvSpPr>
          <p:cNvPr id="21" name="文本框 20"/>
          <p:cNvSpPr txBox="1"/>
          <p:nvPr/>
        </p:nvSpPr>
        <p:spPr>
          <a:xfrm>
            <a:off x="932180" y="8503285"/>
            <a:ext cx="23139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倒挂移动</a:t>
            </a:r>
            <a:r>
              <a:rPr lang="en-US" altLang="zh-CN" sz="120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latin typeface="+mn-ea"/>
                <a:cs typeface="+mn-ea"/>
                <a:sym typeface="+mn-ea"/>
              </a:rPr>
              <a:t>倒挂固定</a:t>
            </a:r>
            <a:r>
              <a:rPr lang="en-US" altLang="zh-CN" sz="120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latin typeface="+mn-ea"/>
                <a:cs typeface="+mn-ea"/>
                <a:sym typeface="+mn-ea"/>
              </a:rPr>
              <a:t>地面立柱</a:t>
            </a:r>
            <a:r>
              <a:rPr lang="en-US" altLang="zh-CN" sz="120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latin typeface="+mn-ea"/>
                <a:cs typeface="+mn-ea"/>
                <a:sym typeface="+mn-ea"/>
              </a:rPr>
              <a:t>地面小车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9005570"/>
            <a:ext cx="6819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注：当您的需求超出以上任一项指标范围，请咨询我们的工程师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641350" y="2237740"/>
            <a:ext cx="738505" cy="622935"/>
            <a:chOff x="4233" y="4291"/>
            <a:chExt cx="1440" cy="1540"/>
          </a:xfrm>
        </p:grpSpPr>
        <p:grpSp>
          <p:nvGrpSpPr>
            <p:cNvPr id="23" name="组合 22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3" name="弧形 2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" name="直接箭头连接符 4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22" name="直接连接符 21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3016250" y="2237740"/>
            <a:ext cx="738505" cy="622935"/>
            <a:chOff x="4233" y="4291"/>
            <a:chExt cx="1440" cy="1540"/>
          </a:xfrm>
        </p:grpSpPr>
        <p:grpSp>
          <p:nvGrpSpPr>
            <p:cNvPr id="26" name="组合 25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27" name="弧形 26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箭头连接符 27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29" name="直接连接符 28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5995670" y="2308225"/>
            <a:ext cx="738505" cy="622935"/>
            <a:chOff x="4233" y="4291"/>
            <a:chExt cx="1440" cy="1540"/>
          </a:xfrm>
        </p:grpSpPr>
        <p:grpSp>
          <p:nvGrpSpPr>
            <p:cNvPr id="44" name="组合 43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45" name="弧形 44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6" name="直接箭头连接符 45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47" name="直接连接符 46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48" name="文本框 47"/>
          <p:cNvSpPr txBox="1"/>
          <p:nvPr/>
        </p:nvSpPr>
        <p:spPr>
          <a:xfrm>
            <a:off x="807085" y="1962785"/>
            <a:ext cx="572770" cy="231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270</a:t>
            </a:r>
            <a:r>
              <a:rPr lang="zh-CN" altLang="en-US" sz="1200">
                <a:latin typeface="+mn-ea"/>
                <a:sym typeface="+mn-ea"/>
              </a:rPr>
              <a:t>°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195955" y="1962150"/>
            <a:ext cx="572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270</a:t>
            </a:r>
            <a:r>
              <a:rPr lang="zh-CN" altLang="en-US" sz="1200">
                <a:latin typeface="+mn-ea"/>
                <a:sym typeface="+mn-ea"/>
              </a:rPr>
              <a:t>°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078220" y="1983105"/>
            <a:ext cx="572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sym typeface="+mn-ea"/>
              </a:rPr>
              <a:t>330</a:t>
            </a:r>
            <a:r>
              <a:rPr lang="zh-CN" altLang="en-US" sz="1200">
                <a:latin typeface="+mn-ea"/>
                <a:sym typeface="+mn-ea"/>
              </a:rPr>
              <a:t>°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1194435" y="403542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主关节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1045210" y="3526155"/>
            <a:ext cx="165735" cy="6178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2343150" y="377888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次关节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024120" y="397700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前关节</a:t>
            </a:r>
          </a:p>
        </p:txBody>
      </p:sp>
      <p:cxnSp>
        <p:nvCxnSpPr>
          <p:cNvPr id="55" name="直接连接符 54"/>
          <p:cNvCxnSpPr/>
          <p:nvPr/>
        </p:nvCxnSpPr>
        <p:spPr>
          <a:xfrm flipV="1">
            <a:off x="2926080" y="3324225"/>
            <a:ext cx="450215" cy="542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5706745" y="3301365"/>
            <a:ext cx="590550" cy="7531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3322955" y="41382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主气缸</a:t>
            </a:r>
          </a:p>
        </p:txBody>
      </p:sp>
      <p:cxnSp>
        <p:nvCxnSpPr>
          <p:cNvPr id="58" name="直接连接符 57"/>
          <p:cNvCxnSpPr>
            <a:stCxn id="57" idx="0"/>
          </p:cNvCxnSpPr>
          <p:nvPr/>
        </p:nvCxnSpPr>
        <p:spPr>
          <a:xfrm flipV="1">
            <a:off x="3774440" y="3761740"/>
            <a:ext cx="503555" cy="3765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1746250" y="236220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后臂杆</a:t>
            </a:r>
          </a:p>
        </p:txBody>
      </p:sp>
      <p:cxnSp>
        <p:nvCxnSpPr>
          <p:cNvPr id="32" name="直接连接符 31"/>
          <p:cNvCxnSpPr/>
          <p:nvPr/>
        </p:nvCxnSpPr>
        <p:spPr>
          <a:xfrm flipH="1" flipV="1">
            <a:off x="2343150" y="2475230"/>
            <a:ext cx="189865" cy="701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843280" y="437769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立柱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570230" y="3901440"/>
            <a:ext cx="361950" cy="583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47850"/>
            <a:ext cx="6858000" cy="3467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94640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PBS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抗扭臂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23690" y="5671820"/>
            <a:ext cx="274891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707255" y="8811260"/>
            <a:ext cx="20415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倒挂固定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地面立柱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地面小车</a:t>
            </a:r>
          </a:p>
        </p:txBody>
      </p:sp>
      <p:cxnSp>
        <p:nvCxnSpPr>
          <p:cNvPr id="28" name="直接连接符 27"/>
          <p:cNvCxnSpPr/>
          <p:nvPr/>
        </p:nvCxnSpPr>
        <p:spPr>
          <a:xfrm flipH="1" flipV="1">
            <a:off x="6392545" y="1327150"/>
            <a:ext cx="3810" cy="12814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1043305" y="1338580"/>
            <a:ext cx="15240" cy="18211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1043305" y="1490980"/>
            <a:ext cx="5333365" cy="952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3173095" y="11537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32" name="直接箭头连接符 31"/>
          <p:cNvCxnSpPr/>
          <p:nvPr/>
        </p:nvCxnSpPr>
        <p:spPr>
          <a:xfrm flipH="1" flipV="1">
            <a:off x="6064250" y="2727325"/>
            <a:ext cx="6985" cy="209677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5027930" y="3632200"/>
            <a:ext cx="892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升降行程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2799715" y="2599055"/>
            <a:ext cx="3908425" cy="2359025"/>
            <a:chOff x="3338" y="4356"/>
            <a:chExt cx="5864" cy="4082"/>
          </a:xfrm>
        </p:grpSpPr>
        <p:sp>
          <p:nvSpPr>
            <p:cNvPr id="34" name="弧形 33"/>
            <p:cNvSpPr/>
            <p:nvPr/>
          </p:nvSpPr>
          <p:spPr>
            <a:xfrm>
              <a:off x="7616" y="4356"/>
              <a:ext cx="1586" cy="4082"/>
            </a:xfrm>
            <a:prstGeom prst="arc">
              <a:avLst>
                <a:gd name="adj1" fmla="val 16849192"/>
                <a:gd name="adj2" fmla="val 4684564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弧形 34"/>
            <p:cNvSpPr/>
            <p:nvPr/>
          </p:nvSpPr>
          <p:spPr>
            <a:xfrm>
              <a:off x="3338" y="4356"/>
              <a:ext cx="1586" cy="4082"/>
            </a:xfrm>
            <a:prstGeom prst="arc">
              <a:avLst>
                <a:gd name="adj1" fmla="val 16849192"/>
                <a:gd name="adj2" fmla="val 4684564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4455" y="4544"/>
              <a:ext cx="4304" cy="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484" y="8199"/>
              <a:ext cx="4304" cy="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4717415" y="6649085"/>
            <a:ext cx="1788160" cy="1771650"/>
            <a:chOff x="919" y="9757"/>
            <a:chExt cx="2816" cy="279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5" y="10947"/>
              <a:ext cx="1720" cy="660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919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91" y="10617"/>
              <a:ext cx="1072" cy="1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8465" y="6647180"/>
            <a:ext cx="3871595" cy="1778000"/>
            <a:chOff x="4376" y="9754"/>
            <a:chExt cx="6097" cy="2800"/>
          </a:xfrm>
        </p:grpSpPr>
        <p:sp>
          <p:nvSpPr>
            <p:cNvPr id="43" name="椭圆 42"/>
            <p:cNvSpPr/>
            <p:nvPr/>
          </p:nvSpPr>
          <p:spPr>
            <a:xfrm>
              <a:off x="4376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657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799" y="9754"/>
              <a:ext cx="3376" cy="2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5783" y="9772"/>
              <a:ext cx="3419" cy="27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400000">
              <a:off x="8205" y="11334"/>
              <a:ext cx="1720" cy="660"/>
            </a:xfrm>
            <a:prstGeom prst="rect">
              <a:avLst/>
            </a:prstGeom>
          </p:spPr>
        </p:pic>
      </p:grpSp>
      <p:sp>
        <p:nvSpPr>
          <p:cNvPr id="54" name="文本框 53"/>
          <p:cNvSpPr txBox="1"/>
          <p:nvPr/>
        </p:nvSpPr>
        <p:spPr>
          <a:xfrm>
            <a:off x="1323975" y="8905875"/>
            <a:ext cx="18491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倒挂移动</a:t>
            </a:r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5620385" y="7066280"/>
            <a:ext cx="728345" cy="469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953635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5655310" y="6530340"/>
            <a:ext cx="426720" cy="647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066165" y="7279640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066165" y="7823835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408940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1110615" y="6530340"/>
            <a:ext cx="435610" cy="726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2948305" y="7317740"/>
            <a:ext cx="449580" cy="472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F82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045335" y="62718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64" name="直接连接符 63"/>
          <p:cNvCxnSpPr>
            <a:endCxn id="62" idx="0"/>
          </p:cNvCxnSpPr>
          <p:nvPr/>
        </p:nvCxnSpPr>
        <p:spPr>
          <a:xfrm>
            <a:off x="2747010" y="6551295"/>
            <a:ext cx="426085" cy="7664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rcRect r="19996"/>
          <a:stretch>
            <a:fillRect/>
          </a:stretch>
        </p:blipFill>
        <p:spPr>
          <a:xfrm>
            <a:off x="4146550" y="5891530"/>
            <a:ext cx="2713355" cy="25476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781050"/>
            <a:ext cx="6858000" cy="46183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PBS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抗扭臂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23690" y="5671820"/>
            <a:ext cx="274891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31775" y="195580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919480" y="1372235"/>
            <a:ext cx="638175" cy="672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71475" y="2557780"/>
            <a:ext cx="1116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（可选手拉或电动行走）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 flipV="1">
            <a:off x="4536440" y="2861310"/>
            <a:ext cx="594360" cy="4864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321810" y="4414520"/>
            <a:ext cx="1024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专用夹具</a:t>
            </a:r>
          </a:p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（根据需求专门设计）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5125085" y="4489450"/>
            <a:ext cx="1177925" cy="520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31775" y="6647180"/>
            <a:ext cx="3668395" cy="1676400"/>
            <a:chOff x="4376" y="9754"/>
            <a:chExt cx="6097" cy="2800"/>
          </a:xfrm>
        </p:grpSpPr>
        <p:sp>
          <p:nvSpPr>
            <p:cNvPr id="13" name="椭圆 12"/>
            <p:cNvSpPr/>
            <p:nvPr/>
          </p:nvSpPr>
          <p:spPr>
            <a:xfrm>
              <a:off x="4376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657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799" y="9754"/>
              <a:ext cx="3376" cy="2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83" y="9772"/>
              <a:ext cx="3419" cy="27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400000">
              <a:off x="8358" y="11334"/>
              <a:ext cx="1720" cy="660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371475" y="8663940"/>
            <a:ext cx="339217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如图示，服务区域的长度取决于轨道的长度，宽度约为机械手臂展长度的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倍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838835" y="7239000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838835" y="7783195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22250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923925" y="6530340"/>
            <a:ext cx="435610" cy="726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700655" y="7277100"/>
            <a:ext cx="449580" cy="472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F82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858645" y="62718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42" name="直接连接符 41"/>
          <p:cNvCxnSpPr>
            <a:endCxn id="24" idx="0"/>
          </p:cNvCxnSpPr>
          <p:nvPr/>
        </p:nvCxnSpPr>
        <p:spPr>
          <a:xfrm>
            <a:off x="2499360" y="6510655"/>
            <a:ext cx="426085" cy="7664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4168140" y="8545830"/>
            <a:ext cx="260604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6536055" y="6183630"/>
            <a:ext cx="9525" cy="236982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5703570" y="6878320"/>
            <a:ext cx="902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钢构下沿高度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4168140" y="865124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安装高度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图示安装高度以吊挂工字钢的下沿为测量基准，通常在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3500-4200mm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之间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137025" y="533463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倒挂移动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83565" y="3716020"/>
            <a:ext cx="1116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控制器支架（根据需求专门设计）</a:t>
            </a:r>
          </a:p>
        </p:txBody>
      </p:sp>
      <p:cxnSp>
        <p:nvCxnSpPr>
          <p:cNvPr id="26" name="直接连接符 25"/>
          <p:cNvCxnSpPr/>
          <p:nvPr/>
        </p:nvCxnSpPr>
        <p:spPr>
          <a:xfrm flipH="1" flipV="1">
            <a:off x="1549400" y="3920490"/>
            <a:ext cx="949960" cy="184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1188085" y="1955800"/>
            <a:ext cx="937895" cy="720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3763645" y="267652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PBS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主机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9535" y="5908675"/>
            <a:ext cx="3785870" cy="314515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310" y="815975"/>
            <a:ext cx="3375660" cy="37433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05" y="826770"/>
            <a:ext cx="3105150" cy="35312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PBS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抗扭臂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12740" y="3317875"/>
            <a:ext cx="14452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（可调整作业位置，作业时须伸出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4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个支撑脚并调平）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173980" y="3573145"/>
            <a:ext cx="278130" cy="1892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53845" y="3801110"/>
            <a:ext cx="1194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地面锚栓固定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998220" y="4001135"/>
            <a:ext cx="555625" cy="774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4168140" y="865124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高度空间需求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对安装或使用的空间高度需求通常为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3000-4000mm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137025" y="461835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地面小车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-635" y="461835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地面立柱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-635" y="5057140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倒挂固定</a:t>
            </a:r>
          </a:p>
        </p:txBody>
      </p:sp>
      <p:sp>
        <p:nvSpPr>
          <p:cNvPr id="29" name="矩形 28"/>
          <p:cNvSpPr/>
          <p:nvPr/>
        </p:nvSpPr>
        <p:spPr>
          <a:xfrm>
            <a:off x="560832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53565" y="5495290"/>
            <a:ext cx="14859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吊挂连接件（示意）</a:t>
            </a:r>
          </a:p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——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用于立柱与顶棚承重构件之间的过渡连接（非标设计）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46785" y="5690235"/>
            <a:ext cx="958215" cy="4502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4397375" y="5395595"/>
            <a:ext cx="1788160" cy="1771650"/>
            <a:chOff x="919" y="9757"/>
            <a:chExt cx="2816" cy="279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5" y="10947"/>
              <a:ext cx="1720" cy="660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919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791" y="10617"/>
              <a:ext cx="1072" cy="1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5" name="直接箭头连接符 54"/>
          <p:cNvCxnSpPr/>
          <p:nvPr/>
        </p:nvCxnSpPr>
        <p:spPr>
          <a:xfrm flipV="1">
            <a:off x="5300345" y="5812790"/>
            <a:ext cx="728345" cy="469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633595" y="499745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5335270" y="5276850"/>
            <a:ext cx="426720" cy="647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180840" y="728472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如图示，这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种形式的服务区域是以主机主关节为中心的环形区域，外圆半径通常为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1500-2200mm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634365"/>
            <a:ext cx="685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PBT</a:t>
            </a:r>
            <a:r>
              <a:rPr lang="zh-CN" alt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抗扭臂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864225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89325" y="6653530"/>
            <a:ext cx="3357245" cy="2005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</a:rPr>
              <a:t>一种垂直升降形式的抗扭臂，配置弹簧平衡器，实现夹具端的平衡升降。其与平台小车通过旋转关节连接，悬挂于井字形轨道系统，其末端连接非标设计夹具，用于固定拧紧工具，使其实现</a:t>
            </a:r>
            <a:r>
              <a:rPr lang="en-US" altLang="zh-CN" sz="1200">
                <a:solidFill>
                  <a:schemeClr val="tx1"/>
                </a:solidFill>
              </a:rPr>
              <a:t>X\Y\Z</a:t>
            </a:r>
            <a:r>
              <a:rPr lang="zh-CN" altLang="en-US" sz="1200">
                <a:solidFill>
                  <a:schemeClr val="tx1"/>
                </a:solidFill>
              </a:rPr>
              <a:t>三维空间移动，以及绕</a:t>
            </a:r>
            <a:r>
              <a:rPr lang="en-US" altLang="zh-CN" sz="1200">
                <a:solidFill>
                  <a:schemeClr val="tx1"/>
                </a:solidFill>
              </a:rPr>
              <a:t>Z</a:t>
            </a:r>
            <a:r>
              <a:rPr lang="zh-CN" altLang="en-US" sz="1200">
                <a:solidFill>
                  <a:schemeClr val="tx1"/>
                </a:solidFill>
              </a:rPr>
              <a:t>轴转动的自由度。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5862320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抗扭能力：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36714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服务区域：</a:t>
            </a:r>
            <a:endParaRPr lang="en-US" altLang="zh-CN" sz="1200"/>
          </a:p>
        </p:txBody>
      </p:sp>
      <p:sp>
        <p:nvSpPr>
          <p:cNvPr id="12" name="矩形 11"/>
          <p:cNvSpPr/>
          <p:nvPr/>
        </p:nvSpPr>
        <p:spPr>
          <a:xfrm>
            <a:off x="0" y="6871970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升降行程：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932815" y="5864225"/>
            <a:ext cx="13284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max600N.m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32815" y="6367780"/>
            <a:ext cx="1731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宽度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7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米内的矩形区域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2815" y="6871335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max1000mm</a:t>
            </a:r>
          </a:p>
        </p:txBody>
      </p:sp>
      <p:sp>
        <p:nvSpPr>
          <p:cNvPr id="16" name="矩形 15"/>
          <p:cNvSpPr/>
          <p:nvPr/>
        </p:nvSpPr>
        <p:spPr>
          <a:xfrm>
            <a:off x="0" y="737679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动力形式：</a:t>
            </a:r>
            <a:endParaRPr lang="en-US" altLang="zh-CN" sz="1200"/>
          </a:p>
        </p:txBody>
      </p:sp>
      <p:sp>
        <p:nvSpPr>
          <p:cNvPr id="17" name="矩形 16"/>
          <p:cNvSpPr/>
          <p:nvPr/>
        </p:nvSpPr>
        <p:spPr>
          <a:xfrm>
            <a:off x="0" y="788162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控制方式：</a:t>
            </a:r>
            <a:endParaRPr lang="en-US" altLang="zh-CN" sz="1200"/>
          </a:p>
        </p:txBody>
      </p:sp>
      <p:sp>
        <p:nvSpPr>
          <p:cNvPr id="18" name="文本框 17"/>
          <p:cNvSpPr txBox="1"/>
          <p:nvPr/>
        </p:nvSpPr>
        <p:spPr>
          <a:xfrm>
            <a:off x="932815" y="7352030"/>
            <a:ext cx="2011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压缩空气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0.5-0.7Mpa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三相交流电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380V\50Hz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2815" y="7878445"/>
            <a:ext cx="2011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弹簧平衡器自平衡</a:t>
            </a:r>
            <a:endParaRPr lang="zh-CN" altLang="en-US" sz="1200">
              <a:solidFill>
                <a:schemeClr val="tx1"/>
              </a:solidFill>
              <a:latin typeface="Calibri" panose="020F0502020204030204" charset="0"/>
              <a:cs typeface="+mn-ea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635" y="8386445"/>
            <a:ext cx="80899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安装形式：</a:t>
            </a:r>
            <a:endParaRPr lang="en-US" altLang="zh-CN" sz="1200"/>
          </a:p>
        </p:txBody>
      </p:sp>
      <p:sp>
        <p:nvSpPr>
          <p:cNvPr id="21" name="文本框 20"/>
          <p:cNvSpPr txBox="1"/>
          <p:nvPr/>
        </p:nvSpPr>
        <p:spPr>
          <a:xfrm>
            <a:off x="932180" y="8383270"/>
            <a:ext cx="10433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倒挂移动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8839835"/>
            <a:ext cx="6819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注：当您的需求超出以上任一项指标范围，请咨询我们的工程师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rcRect l="5734"/>
          <a:stretch>
            <a:fillRect/>
          </a:stretch>
        </p:blipFill>
        <p:spPr>
          <a:xfrm>
            <a:off x="-635" y="1263650"/>
            <a:ext cx="5511800" cy="343281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4045" y="1313815"/>
            <a:ext cx="1844040" cy="51587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C2DCF5">
                  <a:alpha val="100000"/>
                </a:srgbClr>
              </a:clrFrom>
              <a:clrTo>
                <a:srgbClr val="C2DC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877570"/>
            <a:ext cx="6858000" cy="3839845"/>
          </a:xfrm>
          <a:prstGeom prst="rect">
            <a:avLst/>
          </a:prstGeom>
        </p:spPr>
      </p:pic>
      <p:sp>
        <p:nvSpPr>
          <p:cNvPr id="74" name="矩形 73"/>
          <p:cNvSpPr/>
          <p:nvPr/>
        </p:nvSpPr>
        <p:spPr>
          <a:xfrm>
            <a:off x="1459230" y="6620510"/>
            <a:ext cx="1418590" cy="2278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EF82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PBT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抗扭臂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02405" y="5173345"/>
            <a:ext cx="285559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395095" y="875665"/>
            <a:ext cx="10858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吊挂工字钢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17010" y="3090545"/>
            <a:ext cx="892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1"/>
                </a:solidFill>
                <a:latin typeface="+mn-ea"/>
                <a:sym typeface="+mn-ea"/>
              </a:rPr>
              <a:t>PBT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主机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1110615" y="6385560"/>
            <a:ext cx="289560" cy="644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862455" y="671830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2027555" y="6975475"/>
            <a:ext cx="260985" cy="4978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51" idx="1"/>
          </p:cNvCxnSpPr>
          <p:nvPr/>
        </p:nvCxnSpPr>
        <p:spPr>
          <a:xfrm flipH="1">
            <a:off x="974725" y="1013460"/>
            <a:ext cx="420370" cy="320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30885" y="2659380"/>
            <a:ext cx="1381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固定轨道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 flipV="1">
            <a:off x="276225" y="1374775"/>
            <a:ext cx="466090" cy="13792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500120" y="1058545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移动轨道</a:t>
            </a: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006725" y="1181735"/>
            <a:ext cx="508000" cy="680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967480" y="2562225"/>
            <a:ext cx="11633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18" name="直接连接符 17"/>
          <p:cNvCxnSpPr>
            <a:stCxn id="17" idx="1"/>
          </p:cNvCxnSpPr>
          <p:nvPr/>
        </p:nvCxnSpPr>
        <p:spPr>
          <a:xfrm flipH="1" flipV="1">
            <a:off x="3056255" y="2163445"/>
            <a:ext cx="911225" cy="536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33" idx="1"/>
          </p:cNvCxnSpPr>
          <p:nvPr/>
        </p:nvCxnSpPr>
        <p:spPr>
          <a:xfrm flipH="1" flipV="1">
            <a:off x="2986405" y="3152775"/>
            <a:ext cx="1030605" cy="75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44620" y="3873500"/>
            <a:ext cx="1765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专用夹具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（根据需求专门设计）</a:t>
            </a:r>
          </a:p>
        </p:txBody>
      </p:sp>
      <p:cxnSp>
        <p:nvCxnSpPr>
          <p:cNvPr id="22" name="直接连接符 21"/>
          <p:cNvCxnSpPr>
            <a:stCxn id="20" idx="1"/>
          </p:cNvCxnSpPr>
          <p:nvPr/>
        </p:nvCxnSpPr>
        <p:spPr>
          <a:xfrm flipH="1">
            <a:off x="3138805" y="4104005"/>
            <a:ext cx="805815" cy="1257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4209415" y="4806315"/>
            <a:ext cx="26631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PBT</a:t>
            </a:r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抗扭臂系统构成</a:t>
            </a:r>
          </a:p>
        </p:txBody>
      </p:sp>
      <p:grpSp>
        <p:nvGrpSpPr>
          <p:cNvPr id="69" name="组合 68"/>
          <p:cNvGrpSpPr/>
          <p:nvPr/>
        </p:nvGrpSpPr>
        <p:grpSpPr>
          <a:xfrm rot="5400000">
            <a:off x="798734" y="6784244"/>
            <a:ext cx="2714625" cy="1882967"/>
            <a:chOff x="1603" y="11256"/>
            <a:chExt cx="4275" cy="2277"/>
          </a:xfrm>
        </p:grpSpPr>
        <p:cxnSp>
          <p:nvCxnSpPr>
            <p:cNvPr id="50" name="直接连接符 49"/>
            <p:cNvCxnSpPr/>
            <p:nvPr/>
          </p:nvCxnSpPr>
          <p:spPr>
            <a:xfrm flipV="1">
              <a:off x="1603" y="11449"/>
              <a:ext cx="4275" cy="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V="1">
              <a:off x="1603" y="13274"/>
              <a:ext cx="4275" cy="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3343" y="11256"/>
              <a:ext cx="0" cy="227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3888" y="11256"/>
              <a:ext cx="0" cy="227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8" name="矩形 67"/>
            <p:cNvSpPr/>
            <p:nvPr/>
          </p:nvSpPr>
          <p:spPr>
            <a:xfrm>
              <a:off x="3300" y="12072"/>
              <a:ext cx="623" cy="47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581660" y="6115050"/>
            <a:ext cx="1381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固定轨道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1570355" y="8265160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移动轨道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1701800" y="7819390"/>
            <a:ext cx="260985" cy="4978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3938905" y="5705475"/>
            <a:ext cx="2866390" cy="38569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PBT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抗扭臂系统的服务区域为一矩形区域，如果以移动小车中心为基准，服务区域的长宽尺寸分别比固定和移动轨道的长度短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米左右。固定轨道长度通过拼接可以做到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米以上，而固定轨道的长度受跨度限制通常不大于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7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米长。</a:t>
            </a: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安装及高度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安装基础通常为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根平行的工字钢，可从顶棚钢构吊挂或从地面构建龙门架固定工字钢，工字钢的下沿高度通常介于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3000-4000mm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之间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38935" y="9248140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服务区域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849120" y="8878570"/>
            <a:ext cx="182245" cy="421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抗扭臂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03555" y="1216025"/>
            <a:ext cx="5803265" cy="5610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明确工况和需求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、拧紧点信息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工件种类及其尺寸数据（提供数模）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拧紧点的扭矩参数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拧紧点高度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、拧紧工具信息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拧紧工具的品牌型号（包括配套的控制器、电源、套筒选择器等）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、布局信息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工位布局图和立面图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车身抱具或托盘数据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4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、安装基础和空间信息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如为地面立柱安装，需提供地面强度数据，该区域的限高信息；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如为顶棚吊挂安装，需提供顶棚钢构信息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b="1">
                <a:latin typeface="+mn-ea"/>
                <a:cs typeface="+mn-ea"/>
                <a:sym typeface="+mn-ea"/>
              </a:rPr>
              <a:t>该清单便于您搜集工况信息，以高效地与工程师对接技术方案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804</Words>
  <Application>Microsoft Office PowerPoint</Application>
  <PresentationFormat>自定义</PresentationFormat>
  <Paragraphs>115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微软雅黑</vt:lpstr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吴凤刚</dc:creator>
  <cp:lastModifiedBy>许晨</cp:lastModifiedBy>
  <cp:revision>60</cp:revision>
  <dcterms:created xsi:type="dcterms:W3CDTF">2023-08-09T12:44:00Z</dcterms:created>
  <dcterms:modified xsi:type="dcterms:W3CDTF">2026-06-03T01:48:31Z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08CF6EAB84354D49AEEF3C8E42D9D55A_12</vt:lpwstr>
  </property>
</Properties>
</file>